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72" r:id="rId2"/>
    <p:sldId id="273" r:id="rId3"/>
    <p:sldId id="408" r:id="rId4"/>
    <p:sldId id="257" r:id="rId5"/>
    <p:sldId id="409" r:id="rId6"/>
    <p:sldId id="274" r:id="rId7"/>
    <p:sldId id="451" r:id="rId8"/>
    <p:sldId id="452" r:id="rId9"/>
    <p:sldId id="453" r:id="rId10"/>
    <p:sldId id="454" r:id="rId11"/>
    <p:sldId id="455" r:id="rId12"/>
    <p:sldId id="456" r:id="rId13"/>
    <p:sldId id="276" r:id="rId14"/>
    <p:sldId id="457" r:id="rId15"/>
    <p:sldId id="277" r:id="rId16"/>
    <p:sldId id="458" r:id="rId17"/>
    <p:sldId id="278" r:id="rId18"/>
    <p:sldId id="459" r:id="rId19"/>
    <p:sldId id="279" r:id="rId20"/>
    <p:sldId id="460" r:id="rId21"/>
    <p:sldId id="410" r:id="rId22"/>
    <p:sldId id="412" r:id="rId23"/>
    <p:sldId id="462" r:id="rId24"/>
    <p:sldId id="413" r:id="rId25"/>
    <p:sldId id="414" r:id="rId26"/>
    <p:sldId id="415" r:id="rId27"/>
    <p:sldId id="417" r:id="rId28"/>
    <p:sldId id="420" r:id="rId29"/>
    <p:sldId id="422" r:id="rId30"/>
    <p:sldId id="424" r:id="rId31"/>
    <p:sldId id="427" r:id="rId32"/>
    <p:sldId id="429" r:id="rId33"/>
    <p:sldId id="430" r:id="rId34"/>
    <p:sldId id="389" r:id="rId35"/>
    <p:sldId id="463" r:id="rId36"/>
    <p:sldId id="390" r:id="rId37"/>
    <p:sldId id="391" r:id="rId38"/>
    <p:sldId id="399" r:id="rId39"/>
    <p:sldId id="401" r:id="rId40"/>
    <p:sldId id="464" r:id="rId41"/>
    <p:sldId id="402" r:id="rId42"/>
    <p:sldId id="403" r:id="rId43"/>
    <p:sldId id="465" r:id="rId44"/>
    <p:sldId id="446" r:id="rId45"/>
    <p:sldId id="461" r:id="rId46"/>
    <p:sldId id="350" r:id="rId47"/>
    <p:sldId id="355" r:id="rId48"/>
    <p:sldId id="265" r:id="rId49"/>
    <p:sldId id="270" r:id="rId50"/>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5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153" d="100"/>
          <a:sy n="153" d="100"/>
        </p:scale>
        <p:origin x="92" y="356"/>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de-AT"/>
              <a:t>Moderne ZfP-Verfahren im Apparatebau</a:t>
            </a:r>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C79B803-FBC1-4F09-A919-F0E590480651}" type="datetimeFigureOut">
              <a:rPr lang="de-AT" smtClean="0"/>
              <a:t>05.10.2022</a:t>
            </a:fld>
            <a:endParaRPr lang="de-AT"/>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de-AT"/>
              <a:t>Alexander Wienerroither, Metal Check GmbH, aw@metal-check.at</a:t>
            </a:r>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9235FBD-1793-42F5-8F57-5E61E1DBACBA}" type="slidenum">
              <a:rPr lang="de-AT" smtClean="0"/>
              <a:t>‹Nr.›</a:t>
            </a:fld>
            <a:endParaRPr lang="de-AT"/>
          </a:p>
        </p:txBody>
      </p:sp>
    </p:spTree>
    <p:extLst>
      <p:ext uri="{BB962C8B-B14F-4D97-AF65-F5344CB8AC3E}">
        <p14:creationId xmlns:p14="http://schemas.microsoft.com/office/powerpoint/2010/main" val="133285289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r>
              <a:rPr lang="de-DE"/>
              <a:t>Moderne ZfP-Verfahren im Apparatebau</a:t>
            </a:r>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3CBF83-A5AE-48CC-A9C6-CF745D70933E}" type="datetimeFigureOut">
              <a:rPr lang="de-DE" smtClean="0"/>
              <a:t>05.10.2022</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de-DE"/>
              <a:t>Alexander Wienerroither, Metal Check GmbH, aw@metal-check.at</a:t>
            </a:r>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F79D1C-0692-40E4-8865-FBE7CC10B839}" type="slidenum">
              <a:rPr lang="de-DE" smtClean="0"/>
              <a:t>‹Nr.›</a:t>
            </a:fld>
            <a:endParaRPr lang="de-DE"/>
          </a:p>
        </p:txBody>
      </p:sp>
    </p:spTree>
    <p:extLst>
      <p:ext uri="{BB962C8B-B14F-4D97-AF65-F5344CB8AC3E}">
        <p14:creationId xmlns:p14="http://schemas.microsoft.com/office/powerpoint/2010/main" val="91225937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a:lstStyle/>
          <a:p>
            <a:r>
              <a:rPr lang="de-DE"/>
              <a:t>Moderne ZfP-Verfahren im Apparatebau</a:t>
            </a:r>
          </a:p>
        </p:txBody>
      </p:sp>
      <p:sp>
        <p:nvSpPr>
          <p:cNvPr id="5" name="Foliennummernplatzhalter 4"/>
          <p:cNvSpPr>
            <a:spLocks noGrp="1"/>
          </p:cNvSpPr>
          <p:nvPr>
            <p:ph type="sldNum" sz="quarter" idx="11"/>
          </p:nvPr>
        </p:nvSpPr>
        <p:spPr/>
        <p:txBody>
          <a:bodyPr/>
          <a:lstStyle/>
          <a:p>
            <a:fld id="{51F79D1C-0692-40E4-8865-FBE7CC10B839}" type="slidenum">
              <a:rPr lang="de-DE" smtClean="0"/>
              <a:t>1</a:t>
            </a:fld>
            <a:endParaRPr lang="de-DE"/>
          </a:p>
        </p:txBody>
      </p:sp>
      <p:sp>
        <p:nvSpPr>
          <p:cNvPr id="6" name="Fußzeilenplatzhalter 5"/>
          <p:cNvSpPr>
            <a:spLocks noGrp="1"/>
          </p:cNvSpPr>
          <p:nvPr>
            <p:ph type="ftr" sz="quarter" idx="12"/>
          </p:nvPr>
        </p:nvSpPr>
        <p:spPr/>
        <p:txBody>
          <a:bodyPr/>
          <a:lstStyle/>
          <a:p>
            <a:r>
              <a:rPr lang="de-DE"/>
              <a:t>Alexander Wienerroither, Metal Check GmbH, aw@metal-check.at</a:t>
            </a:r>
          </a:p>
        </p:txBody>
      </p:sp>
    </p:spTree>
    <p:extLst>
      <p:ext uri="{BB962C8B-B14F-4D97-AF65-F5344CB8AC3E}">
        <p14:creationId xmlns:p14="http://schemas.microsoft.com/office/powerpoint/2010/main" val="406679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Kopfzeilenplatzhalter 3"/>
          <p:cNvSpPr>
            <a:spLocks noGrp="1"/>
          </p:cNvSpPr>
          <p:nvPr>
            <p:ph type="hdr" sz="quarter" idx="10"/>
          </p:nvPr>
        </p:nvSpPr>
        <p:spPr/>
        <p:txBody>
          <a:bodyPr/>
          <a:lstStyle/>
          <a:p>
            <a:r>
              <a:rPr lang="de-DE"/>
              <a:t>Moderne ZfP-Verfahren im Apparatebau</a:t>
            </a:r>
          </a:p>
        </p:txBody>
      </p:sp>
      <p:sp>
        <p:nvSpPr>
          <p:cNvPr id="5" name="Fußzeilenplatzhalter 4"/>
          <p:cNvSpPr>
            <a:spLocks noGrp="1"/>
          </p:cNvSpPr>
          <p:nvPr>
            <p:ph type="ftr" sz="quarter" idx="11"/>
          </p:nvPr>
        </p:nvSpPr>
        <p:spPr/>
        <p:txBody>
          <a:bodyPr/>
          <a:lstStyle/>
          <a:p>
            <a:r>
              <a:rPr lang="de-DE"/>
              <a:t>Alexander Wienerroither, Metal Check GmbH, aw@metal-check.at</a:t>
            </a:r>
          </a:p>
        </p:txBody>
      </p:sp>
      <p:sp>
        <p:nvSpPr>
          <p:cNvPr id="6" name="Foliennummernplatzhalter 5"/>
          <p:cNvSpPr>
            <a:spLocks noGrp="1"/>
          </p:cNvSpPr>
          <p:nvPr>
            <p:ph type="sldNum" sz="quarter" idx="12"/>
          </p:nvPr>
        </p:nvSpPr>
        <p:spPr/>
        <p:txBody>
          <a:bodyPr/>
          <a:lstStyle/>
          <a:p>
            <a:fld id="{51F79D1C-0692-40E4-8865-FBE7CC10B839}" type="slidenum">
              <a:rPr lang="de-DE" smtClean="0"/>
              <a:t>4</a:t>
            </a:fld>
            <a:endParaRPr lang="de-DE"/>
          </a:p>
        </p:txBody>
      </p:sp>
    </p:spTree>
    <p:extLst>
      <p:ext uri="{BB962C8B-B14F-4D97-AF65-F5344CB8AC3E}">
        <p14:creationId xmlns:p14="http://schemas.microsoft.com/office/powerpoint/2010/main" val="3879533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9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a:prstGeom prst="rect">
            <a:avLst/>
          </a:prstGeom>
        </p:spPr>
        <p:txBody>
          <a:bodyPr/>
          <a:lstStyle/>
          <a:p>
            <a:r>
              <a:rPr lang="de-DE"/>
              <a:t>Titelmasterformat durch Klicken bearbeiten</a:t>
            </a:r>
            <a:endParaRPr lang="en-US"/>
          </a:p>
        </p:txBody>
      </p:sp>
      <p:sp>
        <p:nvSpPr>
          <p:cNvPr id="3" name="Unt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a:p>
        </p:txBody>
      </p:sp>
      <p:sp>
        <p:nvSpPr>
          <p:cNvPr id="4" name="Datumsplatzhalter 3"/>
          <p:cNvSpPr>
            <a:spLocks noGrp="1"/>
          </p:cNvSpPr>
          <p:nvPr>
            <p:ph type="dt" sz="half" idx="10"/>
          </p:nvPr>
        </p:nvSpPr>
        <p:spPr>
          <a:xfrm>
            <a:off x="609600" y="6356351"/>
            <a:ext cx="2844800" cy="365125"/>
          </a:xfrm>
          <a:prstGeom prst="rect">
            <a:avLst/>
          </a:prstGeom>
        </p:spPr>
        <p:txBody>
          <a:bodyPr/>
          <a:lstStyle/>
          <a:p>
            <a:fld id="{4E0A17C6-F8A0-489B-B888-08C45795E67D}" type="datetime1">
              <a:rPr lang="en-US" smtClean="0"/>
              <a:t>10/5/2022</a:t>
            </a:fld>
            <a:endParaRPr lang="en-US"/>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EA21914A-20C6-423C-BA2C-FB23B5048BD9}" type="slidenum">
              <a:rPr lang="en-US" smtClean="0"/>
              <a:pPr/>
              <a:t>‹Nr.›</a:t>
            </a:fld>
            <a:endParaRPr lang="en-US"/>
          </a:p>
        </p:txBody>
      </p:sp>
    </p:spTree>
    <p:extLst>
      <p:ext uri="{BB962C8B-B14F-4D97-AF65-F5344CB8AC3E}">
        <p14:creationId xmlns:p14="http://schemas.microsoft.com/office/powerpoint/2010/main" val="229010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a:prstGeom prst="rect">
            <a:avLst/>
          </a:prstGeo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1A667426-7427-47DE-93E2-CFCB55FA15F9}" type="datetimeFigureOut">
              <a:rPr lang="de-DE" smtClean="0"/>
              <a:t>05.10.2022</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8F1CFA68-302E-45D2-9F09-4E3F16C3F3DB}" type="slidenum">
              <a:rPr lang="de-DE" smtClean="0"/>
              <a:t>‹Nr.›</a:t>
            </a:fld>
            <a:endParaRPr lang="de-DE"/>
          </a:p>
        </p:txBody>
      </p:sp>
    </p:spTree>
    <p:extLst>
      <p:ext uri="{BB962C8B-B14F-4D97-AF65-F5344CB8AC3E}">
        <p14:creationId xmlns:p14="http://schemas.microsoft.com/office/powerpoint/2010/main" val="348068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0" y="6356350"/>
            <a:ext cx="2743200" cy="365125"/>
          </a:xfrm>
          <a:prstGeom prst="rect">
            <a:avLst/>
          </a:prstGeom>
        </p:spPr>
        <p:txBody>
          <a:bodyPr/>
          <a:lstStyle/>
          <a:p>
            <a:fld id="{1A667426-7427-47DE-93E2-CFCB55FA15F9}" type="datetimeFigureOut">
              <a:rPr lang="de-DE" smtClean="0"/>
              <a:t>05.10.2022</a:t>
            </a:fld>
            <a:endParaRPr lang="de-DE"/>
          </a:p>
        </p:txBody>
      </p:sp>
      <p:sp>
        <p:nvSpPr>
          <p:cNvPr id="3" name="Fußzeilenplatzhalter 2"/>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8610600" y="6356350"/>
            <a:ext cx="2743200" cy="365125"/>
          </a:xfrm>
          <a:prstGeom prst="rect">
            <a:avLst/>
          </a:prstGeom>
        </p:spPr>
        <p:txBody>
          <a:bodyPr/>
          <a:lstStyle/>
          <a:p>
            <a:fld id="{8F1CFA68-302E-45D2-9F09-4E3F16C3F3DB}" type="slidenum">
              <a:rPr lang="de-DE" smtClean="0"/>
              <a:t>‹Nr.›</a:t>
            </a:fld>
            <a:endParaRPr lang="de-DE"/>
          </a:p>
        </p:txBody>
      </p:sp>
    </p:spTree>
    <p:extLst>
      <p:ext uri="{BB962C8B-B14F-4D97-AF65-F5344CB8AC3E}">
        <p14:creationId xmlns:p14="http://schemas.microsoft.com/office/powerpoint/2010/main" val="311443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45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83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78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1A667426-7427-47DE-93E2-CFCB55FA15F9}" type="datetimeFigureOut">
              <a:rPr lang="de-DE" smtClean="0"/>
              <a:t>05.10.2022</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8F1CFA68-302E-45D2-9F09-4E3F16C3F3DB}" type="slidenum">
              <a:rPr lang="de-DE" smtClean="0"/>
              <a:t>‹Nr.›</a:t>
            </a:fld>
            <a:endParaRPr lang="de-DE"/>
          </a:p>
        </p:txBody>
      </p:sp>
    </p:spTree>
    <p:extLst>
      <p:ext uri="{BB962C8B-B14F-4D97-AF65-F5344CB8AC3E}">
        <p14:creationId xmlns:p14="http://schemas.microsoft.com/office/powerpoint/2010/main" val="175646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0"/>
            <a:ext cx="12192000" cy="2514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9" name="Rechteck 8"/>
          <p:cNvSpPr/>
          <p:nvPr userDrawn="1"/>
        </p:nvSpPr>
        <p:spPr>
          <a:xfrm>
            <a:off x="11953975" y="251460"/>
            <a:ext cx="238025" cy="6355080"/>
          </a:xfrm>
          <a:prstGeom prst="rect">
            <a:avLst/>
          </a:prstGeom>
          <a:solidFill>
            <a:srgbClr val="8E9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
        <p:nvSpPr>
          <p:cNvPr id="10" name="Rechteck 9"/>
          <p:cNvSpPr/>
          <p:nvPr userDrawn="1"/>
        </p:nvSpPr>
        <p:spPr>
          <a:xfrm>
            <a:off x="0" y="6606540"/>
            <a:ext cx="12192000" cy="2514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pic>
        <p:nvPicPr>
          <p:cNvPr id="3" name="Grafik 2">
            <a:extLst>
              <a:ext uri="{FF2B5EF4-FFF2-40B4-BE49-F238E27FC236}">
                <a16:creationId xmlns:a16="http://schemas.microsoft.com/office/drawing/2014/main" id="{72F83DB4-8786-3202-38D6-F6C194707A7E}"/>
              </a:ext>
            </a:extLst>
          </p:cNvPr>
          <p:cNvPicPr>
            <a:picLocks noChangeAspect="1"/>
          </p:cNvPicPr>
          <p:nvPr userDrawn="1"/>
        </p:nvPicPr>
        <p:blipFill>
          <a:blip r:embed="rId10"/>
          <a:stretch>
            <a:fillRect/>
          </a:stretch>
        </p:blipFill>
        <p:spPr>
          <a:xfrm>
            <a:off x="8961472" y="338817"/>
            <a:ext cx="2871204" cy="510267"/>
          </a:xfrm>
          <a:prstGeom prst="rect">
            <a:avLst/>
          </a:prstGeom>
        </p:spPr>
      </p:pic>
      <p:pic>
        <p:nvPicPr>
          <p:cNvPr id="4" name="Grafik 3">
            <a:extLst>
              <a:ext uri="{FF2B5EF4-FFF2-40B4-BE49-F238E27FC236}">
                <a16:creationId xmlns:a16="http://schemas.microsoft.com/office/drawing/2014/main" id="{ED7F6096-FD45-BC88-EFEF-9BDA3A3BAA53}"/>
              </a:ext>
            </a:extLst>
          </p:cNvPr>
          <p:cNvPicPr>
            <a:picLocks noChangeAspect="1"/>
          </p:cNvPicPr>
          <p:nvPr userDrawn="1"/>
        </p:nvPicPr>
        <p:blipFill>
          <a:blip r:embed="rId11"/>
          <a:stretch>
            <a:fillRect/>
          </a:stretch>
        </p:blipFill>
        <p:spPr>
          <a:xfrm>
            <a:off x="10300996" y="5956933"/>
            <a:ext cx="1520890" cy="533382"/>
          </a:xfrm>
          <a:prstGeom prst="rect">
            <a:avLst/>
          </a:prstGeom>
        </p:spPr>
      </p:pic>
      <p:pic>
        <p:nvPicPr>
          <p:cNvPr id="6" name="Grafik 5">
            <a:extLst>
              <a:ext uri="{FF2B5EF4-FFF2-40B4-BE49-F238E27FC236}">
                <a16:creationId xmlns:a16="http://schemas.microsoft.com/office/drawing/2014/main" id="{705E53AE-2EE3-4FCB-EF09-0D5434FD45C5}"/>
              </a:ext>
            </a:extLst>
          </p:cNvPr>
          <p:cNvPicPr>
            <a:picLocks noChangeAspect="1"/>
          </p:cNvPicPr>
          <p:nvPr userDrawn="1"/>
        </p:nvPicPr>
        <p:blipFill>
          <a:blip r:embed="rId12"/>
          <a:stretch>
            <a:fillRect/>
          </a:stretch>
        </p:blipFill>
        <p:spPr>
          <a:xfrm>
            <a:off x="9771095" y="5278569"/>
            <a:ext cx="2106774" cy="561806"/>
          </a:xfrm>
          <a:prstGeom prst="rect">
            <a:avLst/>
          </a:prstGeom>
        </p:spPr>
      </p:pic>
    </p:spTree>
    <p:extLst>
      <p:ext uri="{BB962C8B-B14F-4D97-AF65-F5344CB8AC3E}">
        <p14:creationId xmlns:p14="http://schemas.microsoft.com/office/powerpoint/2010/main" val="1893467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9"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metal-check.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2.jp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Visio_Drawing.vsdx"/><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19768" y="2310955"/>
            <a:ext cx="11071656" cy="3616375"/>
          </a:xfrm>
          <a:prstGeom prst="rect">
            <a:avLst/>
          </a:prstGeom>
        </p:spPr>
        <p:txBody>
          <a:bodyPr wrap="square">
            <a:spAutoFit/>
          </a:bodyPr>
          <a:lstStyle/>
          <a:p>
            <a:r>
              <a:rPr lang="de-DE" sz="2000" dirty="0">
                <a:solidFill>
                  <a:srgbClr val="0070C0"/>
                </a:solidFill>
                <a:latin typeface="Arial" panose="020B0604020202020204" pitchFamily="34" charset="0"/>
                <a:ea typeface="Times New Roman" panose="02020603050405020304" pitchFamily="18" charset="0"/>
              </a:rPr>
              <a:t>13.10.2022: 13:30 Uhr bis 14:00 Uhr </a:t>
            </a:r>
          </a:p>
          <a:p>
            <a:br>
              <a:rPr lang="de-DE" sz="900" dirty="0">
                <a:latin typeface="Segoe UI" panose="020B0502040204020203" pitchFamily="34" charset="0"/>
                <a:ea typeface="Times New Roman" panose="02020603050405020304" pitchFamily="18" charset="0"/>
              </a:rPr>
            </a:br>
            <a:r>
              <a:rPr lang="de-DE" sz="2000" b="1" dirty="0">
                <a:latin typeface="Arial" panose="020B0604020202020204" pitchFamily="34" charset="0"/>
                <a:ea typeface="Times New Roman" panose="02020603050405020304" pitchFamily="18" charset="0"/>
              </a:rPr>
              <a:t>Zerstörungsfreie Werkstoffprüfung als Teil der Qualitätssicherung</a:t>
            </a:r>
          </a:p>
          <a:p>
            <a:br>
              <a:rPr lang="de-DE" sz="2000" dirty="0">
                <a:latin typeface="Segoe UI" panose="020B0502040204020203" pitchFamily="34" charset="0"/>
                <a:ea typeface="Times New Roman" panose="02020603050405020304" pitchFamily="18" charset="0"/>
              </a:rPr>
            </a:br>
            <a:r>
              <a:rPr lang="de-DE" sz="2000" dirty="0">
                <a:latin typeface="Arial" panose="020B0604020202020204" pitchFamily="34" charset="0"/>
                <a:ea typeface="Times New Roman" panose="02020603050405020304" pitchFamily="18" charset="0"/>
              </a:rPr>
              <a:t>Alexander </a:t>
            </a:r>
            <a:r>
              <a:rPr lang="de-DE" sz="2000" dirty="0" err="1">
                <a:latin typeface="Arial" panose="020B0604020202020204" pitchFamily="34" charset="0"/>
                <a:ea typeface="Times New Roman" panose="02020603050405020304" pitchFamily="18" charset="0"/>
              </a:rPr>
              <a:t>Wienerroither</a:t>
            </a:r>
            <a:endParaRPr lang="de-DE" sz="2000" dirty="0">
              <a:latin typeface="Arial" panose="020B0604020202020204" pitchFamily="34" charset="0"/>
              <a:ea typeface="Times New Roman" panose="02020603050405020304" pitchFamily="18" charset="0"/>
            </a:endParaRPr>
          </a:p>
          <a:p>
            <a:r>
              <a:rPr lang="de-DE" sz="2000" dirty="0">
                <a:latin typeface="Arial" panose="020B0604020202020204" pitchFamily="34" charset="0"/>
                <a:ea typeface="Times New Roman" panose="02020603050405020304" pitchFamily="18" charset="0"/>
              </a:rPr>
              <a:t>METAL CHECK Gruppe &amp; Kooperationspartner von TÜV SÜD</a:t>
            </a:r>
          </a:p>
          <a:p>
            <a:r>
              <a:rPr lang="de-DE" sz="1600" dirty="0">
                <a:latin typeface="Arial" panose="020B0604020202020204" pitchFamily="34" charset="0"/>
                <a:ea typeface="Times New Roman" panose="02020603050405020304" pitchFamily="18" charset="0"/>
              </a:rPr>
              <a:t>Braunau, Kremsmünster, Wien</a:t>
            </a:r>
            <a:r>
              <a:rPr lang="de-DE" sz="2000" dirty="0">
                <a:latin typeface="Arial" panose="020B0604020202020204" pitchFamily="34" charset="0"/>
                <a:ea typeface="Times New Roman" panose="02020603050405020304" pitchFamily="18" charset="0"/>
              </a:rPr>
              <a:t>, </a:t>
            </a:r>
            <a:r>
              <a:rPr lang="de-DE" sz="1600" dirty="0">
                <a:latin typeface="Arial" panose="020B0604020202020204" pitchFamily="34" charset="0"/>
                <a:ea typeface="Times New Roman" panose="02020603050405020304" pitchFamily="18" charset="0"/>
              </a:rPr>
              <a:t>Burgkirchen (Burghausen)</a:t>
            </a:r>
          </a:p>
          <a:p>
            <a:endParaRPr lang="de-DE" sz="1400" dirty="0">
              <a:latin typeface="Segoe UI" panose="020B0502040204020203" pitchFamily="34" charset="0"/>
              <a:ea typeface="Times New Roman" panose="02020603050405020304" pitchFamily="18" charset="0"/>
            </a:endParaRPr>
          </a:p>
          <a:p>
            <a:r>
              <a:rPr lang="de-DE" sz="2000" dirty="0">
                <a:latin typeface="Arial" panose="020B0604020202020204" pitchFamily="34" charset="0"/>
                <a:ea typeface="Times New Roman" panose="02020603050405020304" pitchFamily="18" charset="0"/>
              </a:rPr>
              <a:t>+43 7583 / 90 900</a:t>
            </a:r>
          </a:p>
          <a:p>
            <a:r>
              <a:rPr lang="de-DE" sz="2000" dirty="0">
                <a:latin typeface="Arial" panose="020B0604020202020204" pitchFamily="34" charset="0"/>
                <a:ea typeface="Times New Roman" panose="02020603050405020304" pitchFamily="18" charset="0"/>
              </a:rPr>
              <a:t>+49 8679 / 9666 200            </a:t>
            </a:r>
          </a:p>
          <a:p>
            <a:r>
              <a:rPr lang="de-DE" sz="2000" u="sng" dirty="0">
                <a:solidFill>
                  <a:srgbClr val="0000FF"/>
                </a:solidFill>
                <a:latin typeface="Arial" panose="020B0604020202020204" pitchFamily="34" charset="0"/>
                <a:ea typeface="Times New Roman" panose="02020603050405020304" pitchFamily="18" charset="0"/>
                <a:hlinkClick r:id="rId3"/>
              </a:rPr>
              <a:t>info@metal-check.at</a:t>
            </a:r>
            <a:endParaRPr lang="de-DE" sz="2000" u="sng" dirty="0">
              <a:solidFill>
                <a:srgbClr val="0000FF"/>
              </a:solidFill>
              <a:latin typeface="Arial" panose="020B0604020202020204" pitchFamily="34" charset="0"/>
              <a:ea typeface="Times New Roman" panose="02020603050405020304" pitchFamily="18" charset="0"/>
            </a:endParaRPr>
          </a:p>
          <a:p>
            <a:r>
              <a:rPr lang="de-DE" sz="2000" u="sng" dirty="0">
                <a:solidFill>
                  <a:srgbClr val="0000FF"/>
                </a:solidFill>
                <a:latin typeface="Arial" panose="020B0604020202020204" pitchFamily="34" charset="0"/>
              </a:rPr>
              <a:t>www.metal-check.at</a:t>
            </a:r>
            <a:endParaRPr lang="de-DE" sz="2000" dirty="0"/>
          </a:p>
        </p:txBody>
      </p:sp>
      <p:sp>
        <p:nvSpPr>
          <p:cNvPr id="6" name="Rechteck 5"/>
          <p:cNvSpPr/>
          <p:nvPr/>
        </p:nvSpPr>
        <p:spPr>
          <a:xfrm>
            <a:off x="2919768" y="1462215"/>
            <a:ext cx="4095993" cy="646331"/>
          </a:xfrm>
          <a:prstGeom prst="rect">
            <a:avLst/>
          </a:prstGeom>
        </p:spPr>
        <p:txBody>
          <a:bodyPr wrap="none">
            <a:spAutoFit/>
          </a:bodyPr>
          <a:lstStyle/>
          <a:p>
            <a:r>
              <a:rPr lang="de-DE" b="1" dirty="0">
                <a:solidFill>
                  <a:srgbClr val="0070C0"/>
                </a:solidFill>
                <a:latin typeface="Arial" panose="020B0604020202020204" pitchFamily="34" charset="0"/>
                <a:ea typeface="Times New Roman" panose="02020603050405020304" pitchFamily="18" charset="0"/>
              </a:rPr>
              <a:t>ERFAHRUNGSAUSTAUSCH FÜF </a:t>
            </a:r>
          </a:p>
          <a:p>
            <a:r>
              <a:rPr lang="de-DE" b="1" dirty="0">
                <a:solidFill>
                  <a:srgbClr val="0070C0"/>
                </a:solidFill>
                <a:latin typeface="Arial" panose="020B0604020202020204" pitchFamily="34" charset="0"/>
                <a:ea typeface="Times New Roman" panose="02020603050405020304" pitchFamily="18" charset="0"/>
              </a:rPr>
              <a:t>SCHWEISSAUFSICHTSPERSONEN</a:t>
            </a:r>
            <a:endParaRPr lang="de-DE" b="1" dirty="0">
              <a:solidFill>
                <a:srgbClr val="0070C0"/>
              </a:solidFill>
            </a:endParaRPr>
          </a:p>
        </p:txBody>
      </p:sp>
      <p:pic>
        <p:nvPicPr>
          <p:cNvPr id="7" name="Grafik 6">
            <a:extLst>
              <a:ext uri="{FF2B5EF4-FFF2-40B4-BE49-F238E27FC236}">
                <a16:creationId xmlns:a16="http://schemas.microsoft.com/office/drawing/2014/main" id="{EFDED784-1144-2DB1-C709-46076F540DF9}"/>
              </a:ext>
            </a:extLst>
          </p:cNvPr>
          <p:cNvPicPr>
            <a:picLocks noChangeAspect="1"/>
          </p:cNvPicPr>
          <p:nvPr/>
        </p:nvPicPr>
        <p:blipFill>
          <a:blip r:embed="rId4"/>
          <a:stretch>
            <a:fillRect/>
          </a:stretch>
        </p:blipFill>
        <p:spPr>
          <a:xfrm>
            <a:off x="535017" y="1575902"/>
            <a:ext cx="2095500" cy="4210050"/>
          </a:xfrm>
          <a:prstGeom prst="rect">
            <a:avLst/>
          </a:prstGeom>
        </p:spPr>
      </p:pic>
    </p:spTree>
    <p:extLst>
      <p:ext uri="{BB962C8B-B14F-4D97-AF65-F5344CB8AC3E}">
        <p14:creationId xmlns:p14="http://schemas.microsoft.com/office/powerpoint/2010/main" val="2225584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2) Grundlagen der Qualitätsbetrachtung</a:t>
            </a:r>
          </a:p>
        </p:txBody>
      </p:sp>
      <p:pic>
        <p:nvPicPr>
          <p:cNvPr id="3" name="Grafik 2">
            <a:extLst>
              <a:ext uri="{FF2B5EF4-FFF2-40B4-BE49-F238E27FC236}">
                <a16:creationId xmlns:a16="http://schemas.microsoft.com/office/drawing/2014/main" id="{8CEE58F3-0514-A0B9-6BC8-3A35DFEF74B2}"/>
              </a:ext>
            </a:extLst>
          </p:cNvPr>
          <p:cNvPicPr>
            <a:picLocks noChangeAspect="1"/>
          </p:cNvPicPr>
          <p:nvPr/>
        </p:nvPicPr>
        <p:blipFill>
          <a:blip r:embed="rId2"/>
          <a:stretch>
            <a:fillRect/>
          </a:stretch>
        </p:blipFill>
        <p:spPr>
          <a:xfrm>
            <a:off x="5523992" y="1398914"/>
            <a:ext cx="6057183" cy="2550786"/>
          </a:xfrm>
          <a:prstGeom prst="rect">
            <a:avLst/>
          </a:prstGeom>
        </p:spPr>
      </p:pic>
      <p:sp>
        <p:nvSpPr>
          <p:cNvPr id="7" name="Textfeld 6">
            <a:extLst>
              <a:ext uri="{FF2B5EF4-FFF2-40B4-BE49-F238E27FC236}">
                <a16:creationId xmlns:a16="http://schemas.microsoft.com/office/drawing/2014/main" id="{03D9EA1D-D24F-7918-56B7-60E63ED4080B}"/>
              </a:ext>
            </a:extLst>
          </p:cNvPr>
          <p:cNvSpPr txBox="1"/>
          <p:nvPr/>
        </p:nvSpPr>
        <p:spPr>
          <a:xfrm>
            <a:off x="384811" y="862684"/>
            <a:ext cx="5965190" cy="5107232"/>
          </a:xfrm>
          <a:prstGeom prst="rect">
            <a:avLst/>
          </a:prstGeom>
          <a:noFill/>
        </p:spPr>
        <p:txBody>
          <a:bodyPr wrap="square">
            <a:spAutoFit/>
          </a:bodyPr>
          <a:lstStyle/>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Die Regeln der visuellen Prüfung von Schweißnähten (der Durchführung) werden in der EN ISO 17637 festgelegt.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EN ISO 17637</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„Zerstörungsfreie Prüfung von Schweiß-verbindungen ― Sichtprüfung von Schmelzschweiß-verbindungen“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Die EN ISO 17637 beschreibt die Sichtprüfung</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vor der Schweißung (Schweißnahtvorbereitung)</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während des Schweißens</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nach der Schweißung (fertige Schweißnaht) &amp;</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ausgebesserter Schweißnähte (Reparaturen)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und legt die erforderlichen Bedingungen für eine normgerechte Prüfung fest (Mindestbeleuchtung, Abstand, …) und ist ebenfalls ein Regelwerk mit besonderer Bedeutung für die Schweißaufsicht.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9399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2) Grundlage der Qualitätsbetrachtung</a:t>
            </a:r>
          </a:p>
        </p:txBody>
      </p:sp>
      <p:sp>
        <p:nvSpPr>
          <p:cNvPr id="5" name="Textfeld 4">
            <a:extLst>
              <a:ext uri="{FF2B5EF4-FFF2-40B4-BE49-F238E27FC236}">
                <a16:creationId xmlns:a16="http://schemas.microsoft.com/office/drawing/2014/main" id="{D96AFAC0-970F-D869-3211-A9F3A764F27F}"/>
              </a:ext>
            </a:extLst>
          </p:cNvPr>
          <p:cNvSpPr txBox="1"/>
          <p:nvPr/>
        </p:nvSpPr>
        <p:spPr>
          <a:xfrm>
            <a:off x="342900" y="1016099"/>
            <a:ext cx="11252200" cy="5447645"/>
          </a:xfrm>
          <a:prstGeom prst="rect">
            <a:avLst/>
          </a:prstGeom>
          <a:noFill/>
        </p:spPr>
        <p:txBody>
          <a:bodyPr wrap="square">
            <a:spAutoFit/>
          </a:bodyPr>
          <a:lstStyle/>
          <a:p>
            <a:r>
              <a:rPr lang="de-DE" dirty="0"/>
              <a:t>Die grundlegenden Anforderungen sind so zu interpretieren und anzuwenden, dass dem </a:t>
            </a:r>
            <a:r>
              <a:rPr lang="de-DE" b="1" dirty="0"/>
              <a:t>Stand der Technik </a:t>
            </a:r>
            <a:r>
              <a:rPr lang="de-DE" dirty="0"/>
              <a:t>und der Praxis zum Zeitpunkt der Konzeption und der Fertigung sowie den </a:t>
            </a:r>
            <a:r>
              <a:rPr lang="de-DE" b="1" dirty="0"/>
              <a:t>technischen und wirtschaftlichen Erwägungen </a:t>
            </a:r>
            <a:r>
              <a:rPr lang="de-DE" dirty="0"/>
              <a:t>Rechnung getragen wird, die mit einem hohen Maß des </a:t>
            </a:r>
            <a:r>
              <a:rPr lang="de-DE" b="1" dirty="0"/>
              <a:t>Schutzes von Gesundheit und Sicherheit</a:t>
            </a:r>
            <a:r>
              <a:rPr lang="de-DE" dirty="0"/>
              <a:t> zu vereinbaren sind.</a:t>
            </a:r>
          </a:p>
          <a:p>
            <a:endParaRPr lang="de-DE" dirty="0"/>
          </a:p>
          <a:p>
            <a:r>
              <a:rPr lang="de-DE" sz="3200" dirty="0">
                <a:solidFill>
                  <a:srgbClr val="FF0000"/>
                </a:solidFill>
              </a:rPr>
              <a:t>= technisch sinnvolle Prüfungen + wirtschaftliche Erwägungen</a:t>
            </a:r>
          </a:p>
          <a:p>
            <a:r>
              <a:rPr lang="de-DE" sz="3200" dirty="0">
                <a:solidFill>
                  <a:srgbClr val="FF0000"/>
                </a:solidFill>
              </a:rPr>
              <a:t>= ideale Prüfung</a:t>
            </a:r>
          </a:p>
          <a:p>
            <a:endParaRPr lang="de-DE" sz="3200" dirty="0">
              <a:solidFill>
                <a:srgbClr val="FF0000"/>
              </a:solidFill>
            </a:endParaRPr>
          </a:p>
          <a:p>
            <a:r>
              <a:rPr lang="de-DE" sz="2000" dirty="0"/>
              <a:t>Idealer Zeitpunkt für diese Überlegungen = in der Planungsphase, um beispielsweise schweißtechnische Details so anzuwenden, dass eine Prüfung mit dem Verfahren X oder Y möglich ist.</a:t>
            </a:r>
          </a:p>
          <a:p>
            <a:endParaRPr lang="de-DE" sz="2000" dirty="0"/>
          </a:p>
          <a:p>
            <a:r>
              <a:rPr lang="de-DE" sz="2000" dirty="0">
                <a:effectLst/>
                <a:latin typeface="Calibri Light" panose="020F0302020204030204" pitchFamily="34" charset="0"/>
                <a:ea typeface="Calibri" panose="020F0502020204030204" pitchFamily="34" charset="0"/>
                <a:cs typeface="Times New Roman" panose="02020603050405020304" pitchFamily="18" charset="0"/>
              </a:rPr>
              <a:t>Für die konkrete Auswahl, beispielsweise welches Verfahren für innere Unregelmäßigkeiten unter Berücksichtigung der Kosten am geeignetsten erscheinen, </a:t>
            </a:r>
          </a:p>
          <a:p>
            <a:r>
              <a:rPr lang="de-DE" sz="2000" dirty="0">
                <a:effectLst/>
                <a:latin typeface="Calibri Light" panose="020F0302020204030204" pitchFamily="34" charset="0"/>
                <a:ea typeface="Calibri" panose="020F0502020204030204" pitchFamily="34" charset="0"/>
                <a:cs typeface="Times New Roman" panose="02020603050405020304" pitchFamily="18" charset="0"/>
              </a:rPr>
              <a:t>können qualifizierte bzw. zertifizierte Werkstoffprüfer der Stufe 3 nach EN ISO 9712 </a:t>
            </a:r>
          </a:p>
          <a:p>
            <a:r>
              <a:rPr lang="de-DE" sz="2000" dirty="0">
                <a:effectLst/>
                <a:latin typeface="Calibri Light" panose="020F0302020204030204" pitchFamily="34" charset="0"/>
                <a:ea typeface="Calibri" panose="020F0502020204030204" pitchFamily="34" charset="0"/>
                <a:cs typeface="Times New Roman" panose="02020603050405020304" pitchFamily="18" charset="0"/>
              </a:rPr>
              <a:t>Antworten liefern. Hierzu stehen Ihnen bei der </a:t>
            </a:r>
            <a:r>
              <a:rPr lang="de-DE" sz="2000" dirty="0" err="1">
                <a:effectLst/>
                <a:latin typeface="Calibri Light" panose="020F0302020204030204" pitchFamily="34" charset="0"/>
                <a:ea typeface="Calibri" panose="020F0502020204030204" pitchFamily="34" charset="0"/>
                <a:cs typeface="Times New Roman" panose="02020603050405020304" pitchFamily="18" charset="0"/>
              </a:rPr>
              <a:t>Metal</a:t>
            </a:r>
            <a:r>
              <a:rPr lang="de-DE" sz="2000" dirty="0">
                <a:effectLst/>
                <a:latin typeface="Calibri Light" panose="020F0302020204030204" pitchFamily="34" charset="0"/>
                <a:ea typeface="Calibri" panose="020F0502020204030204" pitchFamily="34" charset="0"/>
                <a:cs typeface="Times New Roman" panose="02020603050405020304" pitchFamily="18" charset="0"/>
              </a:rPr>
              <a:t> Check GmbH oder beim TÜV SÜD</a:t>
            </a:r>
          </a:p>
          <a:p>
            <a:r>
              <a:rPr lang="de-DE" sz="2000" dirty="0">
                <a:effectLst/>
                <a:latin typeface="Calibri Light" panose="020F0302020204030204" pitchFamily="34" charset="0"/>
                <a:ea typeface="Calibri" panose="020F0502020204030204" pitchFamily="34" charset="0"/>
                <a:cs typeface="Times New Roman" panose="02020603050405020304" pitchFamily="18" charset="0"/>
              </a:rPr>
              <a:t> kompetente Ansprechpartner zur Seite. </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2000" dirty="0"/>
          </a:p>
        </p:txBody>
      </p:sp>
    </p:spTree>
    <p:extLst>
      <p:ext uri="{BB962C8B-B14F-4D97-AF65-F5344CB8AC3E}">
        <p14:creationId xmlns:p14="http://schemas.microsoft.com/office/powerpoint/2010/main" val="211069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9"/>
            <a:ext cx="10515600" cy="2049462"/>
          </a:xfrm>
        </p:spPr>
        <p:txBody>
          <a:bodyPr/>
          <a:lstStyle/>
          <a:p>
            <a:r>
              <a:rPr lang="de-DE" dirty="0"/>
              <a:t>3) ZfP Verfahren</a:t>
            </a:r>
          </a:p>
        </p:txBody>
      </p:sp>
      <p:sp>
        <p:nvSpPr>
          <p:cNvPr id="3" name="Textplatzhalter 2"/>
          <p:cNvSpPr>
            <a:spLocks noGrp="1"/>
          </p:cNvSpPr>
          <p:nvPr>
            <p:ph type="body" idx="1"/>
          </p:nvPr>
        </p:nvSpPr>
        <p:spPr>
          <a:xfrm>
            <a:off x="831850" y="3776663"/>
            <a:ext cx="10515600" cy="1500187"/>
          </a:xfrm>
        </p:spPr>
        <p:txBody>
          <a:bodyPr/>
          <a:lstStyle/>
          <a:p>
            <a:r>
              <a:rPr lang="de-DE" dirty="0"/>
              <a:t>„Ein Überblick“</a:t>
            </a:r>
          </a:p>
        </p:txBody>
      </p:sp>
    </p:spTree>
    <p:extLst>
      <p:ext uri="{BB962C8B-B14F-4D97-AF65-F5344CB8AC3E}">
        <p14:creationId xmlns:p14="http://schemas.microsoft.com/office/powerpoint/2010/main" val="190567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271" y="1172058"/>
            <a:ext cx="4917326" cy="319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004"/>
          <a:stretch/>
        </p:blipFill>
        <p:spPr bwMode="auto">
          <a:xfrm>
            <a:off x="6382699" y="1503905"/>
            <a:ext cx="4790571" cy="167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ild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582" y="3594101"/>
            <a:ext cx="341976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0" y="259982"/>
            <a:ext cx="10639425" cy="707886"/>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000" b="1" dirty="0">
                <a:latin typeface="Arial" panose="020B0604020202020204" pitchFamily="34" charset="0"/>
              </a:rPr>
              <a:t>	</a:t>
            </a:r>
            <a:r>
              <a:rPr lang="de-DE" sz="1600" b="1" dirty="0">
                <a:latin typeface="Arial" panose="020B0604020202020204" pitchFamily="34" charset="0"/>
              </a:rPr>
              <a:t>PT Prüfung – Eindringprüfung … ideal für nicht magnetische Materialien</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0620"/>
          <a:stretch/>
        </p:blipFill>
        <p:spPr bwMode="auto">
          <a:xfrm>
            <a:off x="541272" y="4615440"/>
            <a:ext cx="4917326" cy="166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181F35BF-2C2B-F042-D6AD-0481306474B4}"/>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PT</a:t>
            </a:r>
          </a:p>
        </p:txBody>
      </p:sp>
    </p:spTree>
    <p:extLst>
      <p:ext uri="{BB962C8B-B14F-4D97-AF65-F5344CB8AC3E}">
        <p14:creationId xmlns:p14="http://schemas.microsoft.com/office/powerpoint/2010/main" val="9489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0" y="259982"/>
            <a:ext cx="10639425" cy="707886"/>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000" b="1" dirty="0">
                <a:latin typeface="Arial" panose="020B0604020202020204" pitchFamily="34" charset="0"/>
              </a:rPr>
              <a:t>	</a:t>
            </a:r>
            <a:r>
              <a:rPr lang="de-DE" sz="1600" b="1" dirty="0">
                <a:latin typeface="Arial" panose="020B0604020202020204" pitchFamily="34" charset="0"/>
              </a:rPr>
              <a:t>PT Prüfung – Eindringprüfung … ideal für nicht magnetische Materialien</a:t>
            </a:r>
          </a:p>
        </p:txBody>
      </p:sp>
      <p:sp>
        <p:nvSpPr>
          <p:cNvPr id="5" name="Textfeld 4">
            <a:extLst>
              <a:ext uri="{FF2B5EF4-FFF2-40B4-BE49-F238E27FC236}">
                <a16:creationId xmlns:a16="http://schemas.microsoft.com/office/drawing/2014/main" id="{181F35BF-2C2B-F042-D6AD-0481306474B4}"/>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PT</a:t>
            </a:r>
          </a:p>
        </p:txBody>
      </p:sp>
      <p:pic>
        <p:nvPicPr>
          <p:cNvPr id="13" name="Grafik 12">
            <a:extLst>
              <a:ext uri="{FF2B5EF4-FFF2-40B4-BE49-F238E27FC236}">
                <a16:creationId xmlns:a16="http://schemas.microsoft.com/office/drawing/2014/main" id="{33318C58-A39F-BDFB-5580-73F68E5FEF46}"/>
              </a:ext>
            </a:extLst>
          </p:cNvPr>
          <p:cNvPicPr>
            <a:picLocks noChangeAspect="1"/>
          </p:cNvPicPr>
          <p:nvPr/>
        </p:nvPicPr>
        <p:blipFill>
          <a:blip r:embed="rId2"/>
          <a:stretch>
            <a:fillRect/>
          </a:stretch>
        </p:blipFill>
        <p:spPr>
          <a:xfrm>
            <a:off x="466724" y="1273175"/>
            <a:ext cx="8804737" cy="4630284"/>
          </a:xfrm>
          <a:prstGeom prst="rect">
            <a:avLst/>
          </a:prstGeom>
        </p:spPr>
      </p:pic>
    </p:spTree>
    <p:extLst>
      <p:ext uri="{BB962C8B-B14F-4D97-AF65-F5344CB8AC3E}">
        <p14:creationId xmlns:p14="http://schemas.microsoft.com/office/powerpoint/2010/main" val="889581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186" y="1347955"/>
            <a:ext cx="6653390" cy="477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4" descr="pt1.gif"/>
          <p:cNvPicPr>
            <a:picLocks noChangeAspect="1"/>
          </p:cNvPicPr>
          <p:nvPr/>
        </p:nvPicPr>
        <p:blipFill>
          <a:blip r:embed="rId3">
            <a:extLst>
              <a:ext uri="{28A0092B-C50C-407E-A947-70E740481C1C}">
                <a14:useLocalDpi xmlns:a14="http://schemas.microsoft.com/office/drawing/2010/main" val="0"/>
              </a:ext>
            </a:extLst>
          </a:blip>
          <a:srcRect r="27837"/>
          <a:stretch>
            <a:fillRect/>
          </a:stretch>
        </p:blipFill>
        <p:spPr bwMode="auto">
          <a:xfrm>
            <a:off x="9690100" y="1123079"/>
            <a:ext cx="2171778" cy="225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0" y="259982"/>
            <a:ext cx="8934450" cy="1138773"/>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800" b="1" dirty="0">
                <a:latin typeface="Arial" panose="020B0604020202020204" pitchFamily="34" charset="0"/>
              </a:rPr>
              <a:t>	</a:t>
            </a:r>
            <a:r>
              <a:rPr lang="de-DE" sz="1600" b="1" dirty="0">
                <a:latin typeface="Arial" panose="020B0604020202020204" pitchFamily="34" charset="0"/>
              </a:rPr>
              <a:t>MT Prüfung – Magnetpulverprüfung … ideal/nur für magnetische Materialien</a:t>
            </a:r>
          </a:p>
          <a:p>
            <a:endParaRPr lang="de-DE" sz="2000" b="1" dirty="0">
              <a:latin typeface="Arial" panose="020B0604020202020204" pitchFamily="34" charset="0"/>
            </a:endParaRPr>
          </a:p>
        </p:txBody>
      </p:sp>
      <p:pic>
        <p:nvPicPr>
          <p:cNvPr id="10" name="Grafik 9"/>
          <p:cNvPicPr>
            <a:picLocks noChangeAspect="1"/>
          </p:cNvPicPr>
          <p:nvPr/>
        </p:nvPicPr>
        <p:blipFill rotWithShape="1">
          <a:blip r:embed="rId4" cstate="print">
            <a:extLst>
              <a:ext uri="{28A0092B-C50C-407E-A947-70E740481C1C}">
                <a14:useLocalDpi xmlns:a14="http://schemas.microsoft.com/office/drawing/2010/main" val="0"/>
              </a:ext>
            </a:extLst>
          </a:blip>
          <a:srcRect l="30921" t="12891" b="12725"/>
          <a:stretch/>
        </p:blipFill>
        <p:spPr>
          <a:xfrm>
            <a:off x="9690099" y="3028404"/>
            <a:ext cx="2171779" cy="1592405"/>
          </a:xfrm>
          <a:prstGeom prst="rect">
            <a:avLst/>
          </a:prstGeom>
        </p:spPr>
      </p:pic>
      <p:sp>
        <p:nvSpPr>
          <p:cNvPr id="2" name="Textfeld 1">
            <a:extLst>
              <a:ext uri="{FF2B5EF4-FFF2-40B4-BE49-F238E27FC236}">
                <a16:creationId xmlns:a16="http://schemas.microsoft.com/office/drawing/2014/main" id="{ECE446BB-F489-B29F-A623-2FF6B6393B2F}"/>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MT</a:t>
            </a:r>
          </a:p>
        </p:txBody>
      </p:sp>
    </p:spTree>
    <p:extLst>
      <p:ext uri="{BB962C8B-B14F-4D97-AF65-F5344CB8AC3E}">
        <p14:creationId xmlns:p14="http://schemas.microsoft.com/office/powerpoint/2010/main" val="424977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0" y="259982"/>
            <a:ext cx="8934450" cy="1138773"/>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800" b="1" dirty="0">
                <a:latin typeface="Arial" panose="020B0604020202020204" pitchFamily="34" charset="0"/>
              </a:rPr>
              <a:t>	</a:t>
            </a:r>
            <a:r>
              <a:rPr lang="de-DE" sz="1600" b="1" dirty="0">
                <a:latin typeface="Arial" panose="020B0604020202020204" pitchFamily="34" charset="0"/>
              </a:rPr>
              <a:t>MT Prüfung – Magnetpulverprüfung … ideal/nur für magnetische Materialien</a:t>
            </a:r>
          </a:p>
          <a:p>
            <a:endParaRPr lang="de-DE" sz="2000" b="1" dirty="0">
              <a:latin typeface="Arial" panose="020B0604020202020204" pitchFamily="34" charset="0"/>
            </a:endParaRPr>
          </a:p>
        </p:txBody>
      </p:sp>
      <p:sp>
        <p:nvSpPr>
          <p:cNvPr id="2" name="Textfeld 1">
            <a:extLst>
              <a:ext uri="{FF2B5EF4-FFF2-40B4-BE49-F238E27FC236}">
                <a16:creationId xmlns:a16="http://schemas.microsoft.com/office/drawing/2014/main" id="{ECE446BB-F489-B29F-A623-2FF6B6393B2F}"/>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MT</a:t>
            </a:r>
          </a:p>
        </p:txBody>
      </p:sp>
      <p:pic>
        <p:nvPicPr>
          <p:cNvPr id="4" name="Grafik 3">
            <a:extLst>
              <a:ext uri="{FF2B5EF4-FFF2-40B4-BE49-F238E27FC236}">
                <a16:creationId xmlns:a16="http://schemas.microsoft.com/office/drawing/2014/main" id="{84A4BD9E-33FB-A27D-0D98-7D4BD64EB29D}"/>
              </a:ext>
            </a:extLst>
          </p:cNvPr>
          <p:cNvPicPr>
            <a:picLocks noChangeAspect="1"/>
          </p:cNvPicPr>
          <p:nvPr/>
        </p:nvPicPr>
        <p:blipFill>
          <a:blip r:embed="rId2"/>
          <a:stretch>
            <a:fillRect/>
          </a:stretch>
        </p:blipFill>
        <p:spPr>
          <a:xfrm>
            <a:off x="406321" y="1398755"/>
            <a:ext cx="8646692" cy="4504704"/>
          </a:xfrm>
          <a:prstGeom prst="rect">
            <a:avLst/>
          </a:prstGeom>
        </p:spPr>
      </p:pic>
    </p:spTree>
    <p:extLst>
      <p:ext uri="{BB962C8B-B14F-4D97-AF65-F5344CB8AC3E}">
        <p14:creationId xmlns:p14="http://schemas.microsoft.com/office/powerpoint/2010/main" val="1785126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8934450" cy="1138773"/>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800" b="1" dirty="0">
                <a:latin typeface="Arial" panose="020B0604020202020204" pitchFamily="34" charset="0"/>
              </a:rPr>
              <a:t>	</a:t>
            </a:r>
            <a:r>
              <a:rPr lang="de-DE" sz="1600" b="1" dirty="0">
                <a:latin typeface="Arial" panose="020B0604020202020204" pitchFamily="34" charset="0"/>
              </a:rPr>
              <a:t>UT Prüfung – Ultraschallprüfung</a:t>
            </a:r>
          </a:p>
          <a:p>
            <a:endParaRPr lang="de-DE" sz="2000" b="1" dirty="0">
              <a:latin typeface="Arial" panose="020B0604020202020204" pitchFamily="34" charset="0"/>
            </a:endParaRPr>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398755"/>
            <a:ext cx="7058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800475"/>
            <a:ext cx="6819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927" t="19210" r="19577" b="10510"/>
          <a:stretch/>
        </p:blipFill>
        <p:spPr bwMode="auto">
          <a:xfrm>
            <a:off x="8874998" y="1257299"/>
            <a:ext cx="2986881" cy="337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8D94CC1E-D5F9-A7E4-A936-92A26F5F65A8}"/>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UT</a:t>
            </a:r>
          </a:p>
        </p:txBody>
      </p:sp>
    </p:spTree>
    <p:extLst>
      <p:ext uri="{BB962C8B-B14F-4D97-AF65-F5344CB8AC3E}">
        <p14:creationId xmlns:p14="http://schemas.microsoft.com/office/powerpoint/2010/main" val="341665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8934450" cy="1138773"/>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800" b="1" dirty="0">
                <a:latin typeface="Arial" panose="020B0604020202020204" pitchFamily="34" charset="0"/>
              </a:rPr>
              <a:t>	</a:t>
            </a:r>
            <a:r>
              <a:rPr lang="de-DE" sz="1600" b="1" dirty="0">
                <a:latin typeface="Arial" panose="020B0604020202020204" pitchFamily="34" charset="0"/>
              </a:rPr>
              <a:t>UT Prüfung – Ultraschallprüfung</a:t>
            </a:r>
          </a:p>
          <a:p>
            <a:endParaRPr lang="de-DE" sz="2000" b="1" dirty="0">
              <a:latin typeface="Arial" panose="020B0604020202020204" pitchFamily="34" charset="0"/>
            </a:endParaRPr>
          </a:p>
        </p:txBody>
      </p:sp>
      <p:sp>
        <p:nvSpPr>
          <p:cNvPr id="6" name="Textfeld 5">
            <a:extLst>
              <a:ext uri="{FF2B5EF4-FFF2-40B4-BE49-F238E27FC236}">
                <a16:creationId xmlns:a16="http://schemas.microsoft.com/office/drawing/2014/main" id="{8D94CC1E-D5F9-A7E4-A936-92A26F5F65A8}"/>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UT</a:t>
            </a:r>
          </a:p>
        </p:txBody>
      </p:sp>
      <p:pic>
        <p:nvPicPr>
          <p:cNvPr id="8" name="Grafik 7">
            <a:extLst>
              <a:ext uri="{FF2B5EF4-FFF2-40B4-BE49-F238E27FC236}">
                <a16:creationId xmlns:a16="http://schemas.microsoft.com/office/drawing/2014/main" id="{84CA1427-633C-0BFA-985E-B7FAADA93630}"/>
              </a:ext>
            </a:extLst>
          </p:cNvPr>
          <p:cNvPicPr>
            <a:picLocks noChangeAspect="1"/>
          </p:cNvPicPr>
          <p:nvPr/>
        </p:nvPicPr>
        <p:blipFill>
          <a:blip r:embed="rId2"/>
          <a:stretch>
            <a:fillRect/>
          </a:stretch>
        </p:blipFill>
        <p:spPr>
          <a:xfrm>
            <a:off x="644525" y="1398755"/>
            <a:ext cx="8565940" cy="4504704"/>
          </a:xfrm>
          <a:prstGeom prst="rect">
            <a:avLst/>
          </a:prstGeom>
        </p:spPr>
      </p:pic>
    </p:spTree>
    <p:extLst>
      <p:ext uri="{BB962C8B-B14F-4D97-AF65-F5344CB8AC3E}">
        <p14:creationId xmlns:p14="http://schemas.microsoft.com/office/powerpoint/2010/main" val="3458601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8934450" cy="1138773"/>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800" b="1" dirty="0">
                <a:latin typeface="Arial" panose="020B0604020202020204" pitchFamily="34" charset="0"/>
              </a:rPr>
              <a:t>	</a:t>
            </a:r>
            <a:r>
              <a:rPr lang="de-DE" sz="1600" b="1" dirty="0">
                <a:latin typeface="Arial" panose="020B0604020202020204" pitchFamily="34" charset="0"/>
              </a:rPr>
              <a:t>RT Prüfung – Durchstrahlungsprüfung</a:t>
            </a:r>
          </a:p>
          <a:p>
            <a:endParaRPr lang="de-DE" sz="2000" b="1" dirty="0">
              <a:latin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9" y="1272638"/>
            <a:ext cx="5866233" cy="35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8"/>
          <p:cNvGrpSpPr/>
          <p:nvPr/>
        </p:nvGrpSpPr>
        <p:grpSpPr>
          <a:xfrm>
            <a:off x="6096000" y="1205463"/>
            <a:ext cx="5931195" cy="3582437"/>
            <a:chOff x="285750" y="347241"/>
            <a:chExt cx="8973988" cy="6939384"/>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599" t="28182" r="19577" b="36064"/>
            <a:stretch/>
          </p:blipFill>
          <p:spPr bwMode="auto">
            <a:xfrm>
              <a:off x="1928812" y="347241"/>
              <a:ext cx="6581521" cy="265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mit Pfeil 4"/>
            <p:cNvCxnSpPr>
              <a:cxnSpLocks/>
            </p:cNvCxnSpPr>
            <p:nvPr/>
          </p:nvCxnSpPr>
          <p:spPr>
            <a:xfrm flipV="1">
              <a:off x="1928813" y="2292699"/>
              <a:ext cx="499180" cy="285080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Untertitel 2"/>
            <p:cNvSpPr txBox="1">
              <a:spLocks/>
            </p:cNvSpPr>
            <p:nvPr/>
          </p:nvSpPr>
          <p:spPr bwMode="auto">
            <a:xfrm>
              <a:off x="285750" y="5143500"/>
              <a:ext cx="46434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de-DE" sz="1200"/>
                <a:t>Der mittlere Bereich stellt die Schweißnaht dar. Unterschiedliche Raupenhöhen werden mit anderer Schwärzung dargestellt. Diese helle Ausdehnung stellt eine Raupenüberhöhung dar.</a:t>
              </a:r>
            </a:p>
            <a:p>
              <a:pPr eaLnBrk="1" hangingPunct="1">
                <a:spcBef>
                  <a:spcPct val="20000"/>
                </a:spcBef>
                <a:buFont typeface="Arial" panose="020B0604020202020204" pitchFamily="34" charset="0"/>
                <a:buNone/>
              </a:pPr>
              <a:r>
                <a:rPr lang="de-DE" sz="1200"/>
                <a:t>Material wird dicker = weniger Strahlung komm durch = der Film bleibt an dieser Stelle heller</a:t>
              </a:r>
            </a:p>
            <a:p>
              <a:pPr eaLnBrk="1" hangingPunct="1">
                <a:spcBef>
                  <a:spcPct val="20000"/>
                </a:spcBef>
                <a:buFont typeface="Arial" panose="020B0604020202020204" pitchFamily="34" charset="0"/>
                <a:buNone/>
              </a:pPr>
              <a:r>
                <a:rPr lang="de-DE" sz="1200"/>
                <a:t> </a:t>
              </a:r>
              <a:endParaRPr lang="de-AT" sz="1200"/>
            </a:p>
          </p:txBody>
        </p:sp>
        <p:cxnSp>
          <p:nvCxnSpPr>
            <p:cNvPr id="7" name="Gerade Verbindung mit Pfeil 6"/>
            <p:cNvCxnSpPr>
              <a:cxnSpLocks/>
            </p:cNvCxnSpPr>
            <p:nvPr/>
          </p:nvCxnSpPr>
          <p:spPr>
            <a:xfrm flipH="1" flipV="1">
              <a:off x="4743698" y="2292699"/>
              <a:ext cx="1765504" cy="110261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Untertitel 2"/>
            <p:cNvSpPr txBox="1">
              <a:spLocks/>
            </p:cNvSpPr>
            <p:nvPr/>
          </p:nvSpPr>
          <p:spPr bwMode="auto">
            <a:xfrm>
              <a:off x="5473551" y="3695413"/>
              <a:ext cx="3786187" cy="191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de-DE" sz="1200" dirty="0"/>
                <a:t>Hier wurde der Film stärker belichtet (=dunkler). </a:t>
              </a:r>
            </a:p>
            <a:p>
              <a:pPr eaLnBrk="1" hangingPunct="1">
                <a:spcBef>
                  <a:spcPct val="20000"/>
                </a:spcBef>
                <a:buFont typeface="Arial" panose="020B0604020202020204" pitchFamily="34" charset="0"/>
                <a:buNone/>
              </a:pPr>
              <a:r>
                <a:rPr lang="de-DE" sz="1200" dirty="0"/>
                <a:t>Der Grund: weniger Material oder genau = </a:t>
              </a:r>
            </a:p>
            <a:p>
              <a:pPr eaLnBrk="1" hangingPunct="1">
                <a:spcBef>
                  <a:spcPct val="20000"/>
                </a:spcBef>
                <a:buFont typeface="Arial" panose="020B0604020202020204" pitchFamily="34" charset="0"/>
                <a:buNone/>
              </a:pPr>
              <a:r>
                <a:rPr lang="de-DE" sz="1200" dirty="0"/>
                <a:t>hier befindet sich eine Pore (Hohlraum)</a:t>
              </a:r>
            </a:p>
            <a:p>
              <a:pPr eaLnBrk="1" hangingPunct="1">
                <a:spcBef>
                  <a:spcPct val="20000"/>
                </a:spcBef>
                <a:buFont typeface="Arial" panose="020B0604020202020204" pitchFamily="34" charset="0"/>
                <a:buNone/>
              </a:pPr>
              <a:r>
                <a:rPr lang="de-DE" sz="1200" dirty="0"/>
                <a:t> </a:t>
              </a:r>
              <a:endParaRPr lang="de-AT" sz="1200" dirty="0"/>
            </a:p>
          </p:txBody>
        </p:sp>
      </p:grpSp>
      <p:sp>
        <p:nvSpPr>
          <p:cNvPr id="11" name="Textfeld 10">
            <a:extLst>
              <a:ext uri="{FF2B5EF4-FFF2-40B4-BE49-F238E27FC236}">
                <a16:creationId xmlns:a16="http://schemas.microsoft.com/office/drawing/2014/main" id="{E4368F61-6FE2-F6B8-A096-680C103AE8EB}"/>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RT</a:t>
            </a:r>
          </a:p>
        </p:txBody>
      </p:sp>
      <p:pic>
        <p:nvPicPr>
          <p:cNvPr id="16" name="Inhaltsplatzhalter 3">
            <a:extLst>
              <a:ext uri="{FF2B5EF4-FFF2-40B4-BE49-F238E27FC236}">
                <a16:creationId xmlns:a16="http://schemas.microsoft.com/office/drawing/2014/main" id="{9EE8F955-E381-88A4-5E91-E834B1D1CDD7}"/>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r="25418" b="14482"/>
          <a:stretch/>
        </p:blipFill>
        <p:spPr>
          <a:xfrm>
            <a:off x="5334000" y="466619"/>
            <a:ext cx="1766525" cy="2700759"/>
          </a:xfrm>
          <a:prstGeom prst="rect">
            <a:avLst/>
          </a:prstGeom>
        </p:spPr>
      </p:pic>
      <p:pic>
        <p:nvPicPr>
          <p:cNvPr id="17" name="Inhaltsplatzhalter 8">
            <a:extLst>
              <a:ext uri="{FF2B5EF4-FFF2-40B4-BE49-F238E27FC236}">
                <a16:creationId xmlns:a16="http://schemas.microsoft.com/office/drawing/2014/main" id="{FF166342-4365-D11D-5DB4-DB6D5BCE50B5}"/>
              </a:ext>
            </a:extLst>
          </p:cNvPr>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7191" y="5053360"/>
            <a:ext cx="2585207" cy="1292604"/>
          </a:xfrm>
          <a:prstGeom prst="rect">
            <a:avLst/>
          </a:prstGeom>
        </p:spPr>
      </p:pic>
    </p:spTree>
    <p:extLst>
      <p:ext uri="{BB962C8B-B14F-4D97-AF65-F5344CB8AC3E}">
        <p14:creationId xmlns:p14="http://schemas.microsoft.com/office/powerpoint/2010/main" val="188151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9511" y="461319"/>
            <a:ext cx="11541213" cy="5155257"/>
          </a:xfrm>
          <a:prstGeom prst="rect">
            <a:avLst/>
          </a:prstGeom>
          <a:noFill/>
        </p:spPr>
        <p:txBody>
          <a:bodyPr wrap="square" rtlCol="0">
            <a:spAutoFit/>
          </a:bodyPr>
          <a:lstStyle/>
          <a:p>
            <a:br>
              <a:rPr lang="de-DE" sz="900" dirty="0">
                <a:latin typeface="Segoe UI" panose="020B0502040204020203" pitchFamily="34" charset="0"/>
                <a:ea typeface="Times New Roman" panose="02020603050405020304" pitchFamily="18" charset="0"/>
              </a:rPr>
            </a:br>
            <a:r>
              <a:rPr lang="de-DE" sz="2000" b="1" dirty="0">
                <a:latin typeface="Arial" panose="020B0604020202020204" pitchFamily="34" charset="0"/>
                <a:ea typeface="Times New Roman" panose="02020603050405020304" pitchFamily="18" charset="0"/>
              </a:rPr>
              <a:t>Zerstörungsfreie Werkstoffprüfung als Teil der Qualitätssicherung</a:t>
            </a:r>
          </a:p>
          <a:p>
            <a:endParaRPr lang="de-DE" sz="2000" dirty="0">
              <a:latin typeface="Arial" panose="020B0604020202020204" pitchFamily="34" charset="0"/>
              <a:cs typeface="Arial" panose="020B0604020202020204" pitchFamily="34" charset="0"/>
            </a:endParaRPr>
          </a:p>
          <a:p>
            <a:r>
              <a:rPr lang="de-DE" sz="2000" b="1" u="sng" dirty="0">
                <a:latin typeface="Arial" panose="020B0604020202020204" pitchFamily="34" charset="0"/>
                <a:cs typeface="Arial" panose="020B0604020202020204" pitchFamily="34" charset="0"/>
              </a:rPr>
              <a:t>Inhalte</a:t>
            </a:r>
          </a:p>
          <a:p>
            <a:endParaRPr lang="de-DE" sz="20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1) Kurzvorstellung „Unternehmen und Vortragender“</a:t>
            </a:r>
          </a:p>
          <a:p>
            <a:pPr marL="285750" indent="-28575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2) Grundlage der Qualitätsbetrachtung „EN ISO 5817“</a:t>
            </a:r>
          </a:p>
          <a:p>
            <a:pPr marL="285750" indent="-28575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3) ZFP Verfahren „Ein Überblick“</a:t>
            </a:r>
          </a:p>
          <a:p>
            <a:pPr marL="285750" indent="-28575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b="1" dirty="0">
                <a:solidFill>
                  <a:srgbClr val="00B050"/>
                </a:solidFill>
                <a:latin typeface="Arial" panose="020B0604020202020204" pitchFamily="34" charset="0"/>
                <a:cs typeface="Arial" panose="020B0604020202020204" pitchFamily="34" charset="0"/>
              </a:rPr>
              <a:t>4) Junge ZFP Verfahren „Alternativen zum konventionellen Röntgen und Ultraschallprüfen“</a:t>
            </a:r>
          </a:p>
          <a:p>
            <a:pPr marL="285750" indent="-285750">
              <a:buFont typeface="Arial" panose="020B0604020202020204" pitchFamily="34" charset="0"/>
              <a:buChar char="•"/>
            </a:pPr>
            <a:endParaRPr lang="de-DE" sz="2000" b="1" dirty="0">
              <a:solidFill>
                <a:srgbClr val="00B050"/>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5) Industrie 4.0 „Der neue Ansatz im Bereich der ZfP – Schweißnahtprüfungen planen &amp; steuern“ </a:t>
            </a:r>
          </a:p>
          <a:p>
            <a:r>
              <a:rPr lang="de-DE" sz="2000" dirty="0">
                <a:latin typeface="Arial" panose="020B0604020202020204" pitchFamily="34" charset="0"/>
                <a:cs typeface="Arial" panose="020B0604020202020204" pitchFamily="34" charset="0"/>
              </a:rPr>
              <a:t>	</a:t>
            </a:r>
          </a:p>
          <a:p>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344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8934450" cy="1138773"/>
          </a:xfrm>
          <a:prstGeom prst="rect">
            <a:avLst/>
          </a:prstGeom>
          <a:noFill/>
        </p:spPr>
        <p:txBody>
          <a:bodyPr wrap="square" rtlCol="0">
            <a:spAutoFit/>
          </a:bodyPr>
          <a:lstStyle/>
          <a:p>
            <a:r>
              <a:rPr lang="de-DE" sz="2000" b="1" dirty="0">
                <a:latin typeface="Arial" panose="020B0604020202020204" pitchFamily="34" charset="0"/>
              </a:rPr>
              <a:t>3) ZfP Verfahren „Ein Überblick“</a:t>
            </a:r>
          </a:p>
          <a:p>
            <a:r>
              <a:rPr lang="de-DE" sz="2800" b="1" dirty="0">
                <a:latin typeface="Arial" panose="020B0604020202020204" pitchFamily="34" charset="0"/>
              </a:rPr>
              <a:t>	</a:t>
            </a:r>
            <a:r>
              <a:rPr lang="de-DE" sz="1600" b="1" dirty="0">
                <a:latin typeface="Arial" panose="020B0604020202020204" pitchFamily="34" charset="0"/>
              </a:rPr>
              <a:t>RT Prüfung – Durchstrahlungsprüfung</a:t>
            </a:r>
          </a:p>
          <a:p>
            <a:endParaRPr lang="de-DE" sz="2000" b="1" dirty="0">
              <a:latin typeface="Arial" panose="020B0604020202020204" pitchFamily="34" charset="0"/>
            </a:endParaRPr>
          </a:p>
        </p:txBody>
      </p:sp>
      <p:sp>
        <p:nvSpPr>
          <p:cNvPr id="11" name="Textfeld 10">
            <a:extLst>
              <a:ext uri="{FF2B5EF4-FFF2-40B4-BE49-F238E27FC236}">
                <a16:creationId xmlns:a16="http://schemas.microsoft.com/office/drawing/2014/main" id="{E4368F61-6FE2-F6B8-A096-680C103AE8EB}"/>
              </a:ext>
            </a:extLst>
          </p:cNvPr>
          <p:cNvSpPr txBox="1"/>
          <p:nvPr/>
        </p:nvSpPr>
        <p:spPr>
          <a:xfrm>
            <a:off x="9690100" y="4703130"/>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RT</a:t>
            </a:r>
          </a:p>
        </p:txBody>
      </p:sp>
      <p:pic>
        <p:nvPicPr>
          <p:cNvPr id="12" name="Grafik 11">
            <a:extLst>
              <a:ext uri="{FF2B5EF4-FFF2-40B4-BE49-F238E27FC236}">
                <a16:creationId xmlns:a16="http://schemas.microsoft.com/office/drawing/2014/main" id="{969D5008-6EBB-509B-45BF-0275EFEEB9AF}"/>
              </a:ext>
            </a:extLst>
          </p:cNvPr>
          <p:cNvPicPr>
            <a:picLocks noChangeAspect="1"/>
          </p:cNvPicPr>
          <p:nvPr/>
        </p:nvPicPr>
        <p:blipFill>
          <a:blip r:embed="rId2"/>
          <a:stretch>
            <a:fillRect/>
          </a:stretch>
        </p:blipFill>
        <p:spPr>
          <a:xfrm>
            <a:off x="606425" y="1398755"/>
            <a:ext cx="8565940" cy="4504704"/>
          </a:xfrm>
          <a:prstGeom prst="rect">
            <a:avLst/>
          </a:prstGeom>
        </p:spPr>
      </p:pic>
    </p:spTree>
    <p:extLst>
      <p:ext uri="{BB962C8B-B14F-4D97-AF65-F5344CB8AC3E}">
        <p14:creationId xmlns:p14="http://schemas.microsoft.com/office/powerpoint/2010/main" val="3015005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4) Junge ZfP Verfahren</a:t>
            </a:r>
          </a:p>
        </p:txBody>
      </p:sp>
      <p:sp>
        <p:nvSpPr>
          <p:cNvPr id="3" name="Textplatzhalter 2"/>
          <p:cNvSpPr>
            <a:spLocks noGrp="1"/>
          </p:cNvSpPr>
          <p:nvPr>
            <p:ph type="body" idx="1"/>
          </p:nvPr>
        </p:nvSpPr>
        <p:spPr/>
        <p:txBody>
          <a:bodyPr/>
          <a:lstStyle/>
          <a:p>
            <a:r>
              <a:rPr lang="de-DE" dirty="0"/>
              <a:t>„Alternativen zum konventionellen Röntgen und Ultraschallprüfen“</a:t>
            </a:r>
          </a:p>
        </p:txBody>
      </p:sp>
    </p:spTree>
    <p:extLst>
      <p:ext uri="{BB962C8B-B14F-4D97-AF65-F5344CB8AC3E}">
        <p14:creationId xmlns:p14="http://schemas.microsoft.com/office/powerpoint/2010/main" val="145246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7232749"/>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r>
              <a:rPr lang="de-DE" sz="2800" b="1" dirty="0">
                <a:latin typeface="Arial" panose="020B0604020202020204" pitchFamily="34" charset="0"/>
              </a:rPr>
              <a:t>	</a:t>
            </a:r>
            <a:endParaRPr lang="de-DE" sz="2000" b="1" dirty="0">
              <a:latin typeface="Arial" panose="020B0604020202020204" pitchFamily="34" charset="0"/>
            </a:endParaRPr>
          </a:p>
          <a:p>
            <a:pPr lvl="2"/>
            <a:r>
              <a:rPr lang="de-DE" sz="2000" b="1" dirty="0">
                <a:latin typeface="Arial" panose="020B0604020202020204" pitchFamily="34" charset="0"/>
              </a:rPr>
              <a:t>In der Luftfahrtindustrie seit Jahrzehnten im Einsatz, mit vielen Vorteilen:</a:t>
            </a:r>
          </a:p>
          <a:p>
            <a:pPr marL="1257300" lvl="2" indent="-342900">
              <a:buFont typeface="Arial" panose="020B0604020202020204" pitchFamily="34" charset="0"/>
              <a:buChar char="•"/>
            </a:pPr>
            <a:r>
              <a:rPr lang="de-DE" sz="2000" dirty="0">
                <a:latin typeface="Arial" panose="020B0604020202020204" pitchFamily="34" charset="0"/>
              </a:rPr>
              <a:t>Kein Strahlenschutz, keine zusätzlichen Kosten für Spätschicht, Filme, …</a:t>
            </a:r>
          </a:p>
          <a:p>
            <a:pPr marL="1257300" lvl="2" indent="-342900">
              <a:buFont typeface="Arial" panose="020B0604020202020204" pitchFamily="34" charset="0"/>
              <a:buChar char="•"/>
            </a:pPr>
            <a:r>
              <a:rPr lang="de-DE" sz="2000" dirty="0">
                <a:latin typeface="Arial" panose="020B0604020202020204" pitchFamily="34" charset="0"/>
              </a:rPr>
              <a:t>Bildgebendes Verfahren (bei Einsatz von Scannern)</a:t>
            </a:r>
          </a:p>
          <a:p>
            <a:pPr marL="1257300" lvl="2" indent="-342900">
              <a:buFont typeface="Arial" panose="020B0604020202020204" pitchFamily="34" charset="0"/>
              <a:buChar char="•"/>
            </a:pPr>
            <a:r>
              <a:rPr lang="de-DE" sz="2000" b="1" dirty="0">
                <a:latin typeface="Arial" panose="020B0604020202020204" pitchFamily="34" charset="0"/>
              </a:rPr>
              <a:t>Dicken ab 6 mm möglich (Normgerecht) </a:t>
            </a:r>
            <a:r>
              <a:rPr lang="de-DE" sz="2000" dirty="0">
                <a:latin typeface="Arial" panose="020B0604020202020204" pitchFamily="34" charset="0"/>
              </a:rPr>
              <a:t>– unter Umständen auch deutlich geringer (Qualifizierung der Prüfung erforderlich)</a:t>
            </a:r>
          </a:p>
          <a:p>
            <a:pPr marL="1257300" lvl="2" indent="-342900">
              <a:buFont typeface="Arial" panose="020B0604020202020204" pitchFamily="34" charset="0"/>
              <a:buChar char="•"/>
            </a:pPr>
            <a:r>
              <a:rPr lang="de-DE" sz="2000" dirty="0">
                <a:latin typeface="Arial" panose="020B0604020202020204" pitchFamily="34" charset="0"/>
              </a:rPr>
              <a:t>Dicken von 3,2 mm nachweislich prüfbar!</a:t>
            </a:r>
          </a:p>
          <a:p>
            <a:pPr marL="1257300" lvl="2" indent="-342900">
              <a:buFont typeface="Arial" panose="020B0604020202020204" pitchFamily="34" charset="0"/>
              <a:buChar char="•"/>
            </a:pPr>
            <a:r>
              <a:rPr lang="de-DE" sz="2000" dirty="0">
                <a:latin typeface="Arial" panose="020B0604020202020204" pitchFamily="34" charset="0"/>
              </a:rPr>
              <a:t>Ein </a:t>
            </a:r>
            <a:r>
              <a:rPr lang="de-DE" sz="2000" dirty="0" err="1">
                <a:latin typeface="Arial" panose="020B0604020202020204" pitchFamily="34" charset="0"/>
              </a:rPr>
              <a:t>Prüfkopf</a:t>
            </a:r>
            <a:r>
              <a:rPr lang="de-DE" sz="2000" dirty="0">
                <a:latin typeface="Arial" panose="020B0604020202020204" pitchFamily="34" charset="0"/>
              </a:rPr>
              <a:t> kann für unterschiedlichste Prüfaufgaben verwendet und angepasst werden (Winkeln der Fase, Dicken, Fokussierungen, Filter, </a:t>
            </a:r>
            <a:r>
              <a:rPr lang="de-DE" sz="2000" dirty="0" err="1">
                <a:latin typeface="Arial" panose="020B0604020202020204" pitchFamily="34" charset="0"/>
              </a:rPr>
              <a:t>Schwingergröße</a:t>
            </a:r>
            <a:r>
              <a:rPr lang="de-DE" sz="2000" dirty="0">
                <a:latin typeface="Arial" panose="020B0604020202020204" pitchFamily="34" charset="0"/>
              </a:rPr>
              <a:t>, …)</a:t>
            </a:r>
          </a:p>
          <a:p>
            <a:pPr marL="1257300" lvl="2" indent="-342900">
              <a:buFont typeface="Arial" panose="020B0604020202020204" pitchFamily="34" charset="0"/>
              <a:buChar char="•"/>
            </a:pPr>
            <a:r>
              <a:rPr lang="de-DE" sz="2000" dirty="0">
                <a:latin typeface="Arial" panose="020B0604020202020204" pitchFamily="34" charset="0"/>
              </a:rPr>
              <a:t>Deutlich höhere </a:t>
            </a:r>
            <a:r>
              <a:rPr lang="de-DE" sz="2000" dirty="0" err="1">
                <a:latin typeface="Arial" panose="020B0604020202020204" pitchFamily="34" charset="0"/>
              </a:rPr>
              <a:t>Auffindwahrscheinlichkeit</a:t>
            </a:r>
            <a:r>
              <a:rPr lang="de-DE" sz="2000" dirty="0">
                <a:latin typeface="Arial" panose="020B0604020202020204" pitchFamily="34" charset="0"/>
              </a:rPr>
              <a:t>, als bei konventionellem UT</a:t>
            </a:r>
          </a:p>
          <a:p>
            <a:pPr marL="1257300" lvl="2" indent="-342900">
              <a:buFont typeface="Arial" panose="020B0604020202020204" pitchFamily="34" charset="0"/>
              <a:buChar char="•"/>
            </a:pPr>
            <a:endParaRPr lang="de-DE" sz="2000" dirty="0">
              <a:latin typeface="Arial" panose="020B0604020202020204" pitchFamily="34" charset="0"/>
            </a:endParaRPr>
          </a:p>
          <a:p>
            <a:pPr lvl="2"/>
            <a:r>
              <a:rPr lang="de-DE" sz="2000" b="1" dirty="0">
                <a:latin typeface="Arial" panose="020B0604020202020204" pitchFamily="34" charset="0"/>
              </a:rPr>
              <a:t>Nachteile:</a:t>
            </a:r>
          </a:p>
          <a:p>
            <a:pPr marL="1257300" lvl="2" indent="-342900">
              <a:buFont typeface="Arial" panose="020B0604020202020204" pitchFamily="34" charset="0"/>
              <a:buChar char="•"/>
            </a:pPr>
            <a:r>
              <a:rPr lang="de-DE" sz="2000" dirty="0" err="1">
                <a:latin typeface="Arial" panose="020B0604020202020204" pitchFamily="34" charset="0"/>
              </a:rPr>
              <a:t>Phased</a:t>
            </a:r>
            <a:r>
              <a:rPr lang="de-DE" sz="2000" dirty="0">
                <a:latin typeface="Arial" panose="020B0604020202020204" pitchFamily="34" charset="0"/>
              </a:rPr>
              <a:t> Array unterliegt den gleichen physikalischen Gesetzen </a:t>
            </a:r>
          </a:p>
          <a:p>
            <a:pPr lvl="2"/>
            <a:r>
              <a:rPr lang="de-DE" sz="2000" dirty="0">
                <a:latin typeface="Arial" panose="020B0604020202020204" pitchFamily="34" charset="0"/>
              </a:rPr>
              <a:t>	wie die konventionelles UT</a:t>
            </a:r>
          </a:p>
          <a:p>
            <a:pPr marL="1257300" lvl="2" indent="-342900">
              <a:buFont typeface="Arial" panose="020B0604020202020204" pitchFamily="34" charset="0"/>
              <a:buChar char="•"/>
            </a:pPr>
            <a:r>
              <a:rPr lang="de-DE" sz="2000" dirty="0">
                <a:latin typeface="Arial" panose="020B0604020202020204" pitchFamily="34" charset="0"/>
              </a:rPr>
              <a:t>Testkörper zur Kalibrierung des Systems erforderlich </a:t>
            </a:r>
          </a:p>
          <a:p>
            <a:pPr lvl="2"/>
            <a:r>
              <a:rPr lang="de-DE" sz="2000" dirty="0">
                <a:latin typeface="Arial" panose="020B0604020202020204" pitchFamily="34" charset="0"/>
              </a:rPr>
              <a:t>	(Verfahrensprobe länger schweißen)</a:t>
            </a:r>
          </a:p>
          <a:p>
            <a:pPr marL="1257300" lvl="2" indent="-342900">
              <a:buFont typeface="Arial" panose="020B0604020202020204" pitchFamily="34" charset="0"/>
              <a:buChar char="•"/>
            </a:pPr>
            <a:endParaRPr lang="de-DE" sz="2000" dirty="0">
              <a:latin typeface="Arial" panose="020B0604020202020204" pitchFamily="34" charset="0"/>
            </a:endParaRPr>
          </a:p>
          <a:p>
            <a:pPr marL="1257300" lvl="2" indent="-342900">
              <a:buFont typeface="Arial" panose="020B0604020202020204" pitchFamily="34" charset="0"/>
              <a:buChar char="•"/>
            </a:pPr>
            <a:endParaRPr lang="de-DE" sz="2000" b="1" dirty="0">
              <a:latin typeface="Arial" panose="020B0604020202020204" pitchFamily="34" charset="0"/>
            </a:endParaRPr>
          </a:p>
          <a:p>
            <a:r>
              <a:rPr lang="de-DE" sz="2000" b="1" dirty="0">
                <a:latin typeface="Arial" panose="020B0604020202020204" pitchFamily="34" charset="0"/>
              </a:rPr>
              <a:t>	</a:t>
            </a:r>
          </a:p>
          <a:p>
            <a:endParaRPr lang="de-DE" sz="1600" b="1" dirty="0">
              <a:latin typeface="Arial" panose="020B0604020202020204" pitchFamily="34" charset="0"/>
            </a:endParaRPr>
          </a:p>
          <a:p>
            <a:endParaRPr lang="de-DE" sz="2000" b="1" dirty="0">
              <a:latin typeface="Arial" panose="020B0604020202020204" pitchFamily="34" charset="0"/>
            </a:endParaRPr>
          </a:p>
        </p:txBody>
      </p:sp>
      <p:sp>
        <p:nvSpPr>
          <p:cNvPr id="3" name="Textfeld 2">
            <a:extLst>
              <a:ext uri="{FF2B5EF4-FFF2-40B4-BE49-F238E27FC236}">
                <a16:creationId xmlns:a16="http://schemas.microsoft.com/office/drawing/2014/main" id="{5F54EAE7-3202-F1A8-702A-6D10FBBB1FED}"/>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4" name="Textfeld 3">
            <a:extLst>
              <a:ext uri="{FF2B5EF4-FFF2-40B4-BE49-F238E27FC236}">
                <a16:creationId xmlns:a16="http://schemas.microsoft.com/office/drawing/2014/main" id="{B687C58F-59BB-F3D9-BF36-B1B05C734CDF}"/>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235392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2616101"/>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r>
              <a:rPr lang="de-DE" sz="2800" b="1" dirty="0">
                <a:latin typeface="Arial" panose="020B0604020202020204" pitchFamily="34" charset="0"/>
              </a:rPr>
              <a:t>	</a:t>
            </a:r>
            <a:endParaRPr lang="de-DE" sz="2000" b="1" dirty="0">
              <a:latin typeface="Arial" panose="020B0604020202020204" pitchFamily="34" charset="0"/>
            </a:endParaRPr>
          </a:p>
          <a:p>
            <a:pPr marL="1257300" lvl="2" indent="-342900">
              <a:buFont typeface="Arial" panose="020B0604020202020204" pitchFamily="34" charset="0"/>
              <a:buChar char="•"/>
            </a:pPr>
            <a:endParaRPr lang="de-DE" sz="2000" dirty="0">
              <a:latin typeface="Arial" panose="020B0604020202020204" pitchFamily="34" charset="0"/>
            </a:endParaRPr>
          </a:p>
          <a:p>
            <a:pPr marL="1257300" lvl="2" indent="-342900">
              <a:buFont typeface="Arial" panose="020B0604020202020204" pitchFamily="34" charset="0"/>
              <a:buChar char="•"/>
            </a:pPr>
            <a:endParaRPr lang="de-DE" sz="2000" b="1" dirty="0">
              <a:latin typeface="Arial" panose="020B0604020202020204" pitchFamily="34" charset="0"/>
            </a:endParaRPr>
          </a:p>
          <a:p>
            <a:r>
              <a:rPr lang="de-DE" sz="2000" b="1" dirty="0">
                <a:latin typeface="Arial" panose="020B0604020202020204" pitchFamily="34" charset="0"/>
              </a:rPr>
              <a:t>	</a:t>
            </a:r>
          </a:p>
          <a:p>
            <a:endParaRPr lang="de-DE" sz="1600" b="1" dirty="0">
              <a:latin typeface="Arial" panose="020B0604020202020204" pitchFamily="34" charset="0"/>
            </a:endParaRPr>
          </a:p>
          <a:p>
            <a:endParaRPr lang="de-DE" sz="2000" b="1" dirty="0">
              <a:latin typeface="Arial" panose="020B0604020202020204" pitchFamily="34" charset="0"/>
            </a:endParaRPr>
          </a:p>
        </p:txBody>
      </p:sp>
      <p:sp>
        <p:nvSpPr>
          <p:cNvPr id="3" name="Textfeld 2">
            <a:extLst>
              <a:ext uri="{FF2B5EF4-FFF2-40B4-BE49-F238E27FC236}">
                <a16:creationId xmlns:a16="http://schemas.microsoft.com/office/drawing/2014/main" id="{5F54EAE7-3202-F1A8-702A-6D10FBBB1FED}"/>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4" name="Textfeld 3">
            <a:extLst>
              <a:ext uri="{FF2B5EF4-FFF2-40B4-BE49-F238E27FC236}">
                <a16:creationId xmlns:a16="http://schemas.microsoft.com/office/drawing/2014/main" id="{B687C58F-59BB-F3D9-BF36-B1B05C734CDF}"/>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pic>
        <p:nvPicPr>
          <p:cNvPr id="6" name="Grafik 5">
            <a:extLst>
              <a:ext uri="{FF2B5EF4-FFF2-40B4-BE49-F238E27FC236}">
                <a16:creationId xmlns:a16="http://schemas.microsoft.com/office/drawing/2014/main" id="{572E32CE-1843-E7CF-33F7-208C45306C85}"/>
              </a:ext>
            </a:extLst>
          </p:cNvPr>
          <p:cNvPicPr>
            <a:picLocks noChangeAspect="1"/>
          </p:cNvPicPr>
          <p:nvPr/>
        </p:nvPicPr>
        <p:blipFill>
          <a:blip r:embed="rId2"/>
          <a:stretch>
            <a:fillRect/>
          </a:stretch>
        </p:blipFill>
        <p:spPr>
          <a:xfrm>
            <a:off x="420687" y="1239837"/>
            <a:ext cx="8882113" cy="4614863"/>
          </a:xfrm>
          <a:prstGeom prst="rect">
            <a:avLst/>
          </a:prstGeom>
        </p:spPr>
      </p:pic>
    </p:spTree>
    <p:extLst>
      <p:ext uri="{BB962C8B-B14F-4D97-AF65-F5344CB8AC3E}">
        <p14:creationId xmlns:p14="http://schemas.microsoft.com/office/powerpoint/2010/main" val="1435394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srcRect/>
          <a:stretch>
            <a:fillRect/>
          </a:stretch>
        </p:blipFill>
        <p:spPr bwMode="auto">
          <a:xfrm>
            <a:off x="2190581" y="1275645"/>
            <a:ext cx="7500990" cy="1474108"/>
          </a:xfrm>
          <a:prstGeom prst="rect">
            <a:avLst/>
          </a:prstGeom>
          <a:noFill/>
          <a:ln w="9525">
            <a:noFill/>
            <a:miter lim="800000"/>
            <a:headEnd/>
            <a:tailEnd/>
          </a:ln>
          <a:effectLst/>
        </p:spPr>
      </p:pic>
      <p:sp>
        <p:nvSpPr>
          <p:cNvPr id="9" name="Textfeld 6"/>
          <p:cNvSpPr txBox="1">
            <a:spLocks noChangeArrowheads="1"/>
          </p:cNvSpPr>
          <p:nvPr/>
        </p:nvSpPr>
        <p:spPr bwMode="auto">
          <a:xfrm>
            <a:off x="2218061" y="2857353"/>
            <a:ext cx="2501647" cy="1200329"/>
          </a:xfrm>
          <a:prstGeom prst="rect">
            <a:avLst/>
          </a:prstGeom>
          <a:solidFill>
            <a:schemeClr val="bg1"/>
          </a:solidFill>
          <a:ln w="9525">
            <a:noFill/>
            <a:miter lim="800000"/>
            <a:headEnd/>
            <a:tailEnd/>
          </a:ln>
        </p:spPr>
        <p:txBody>
          <a:bodyPr wrap="none">
            <a:spAutoFit/>
          </a:bodyPr>
          <a:lstStyle/>
          <a:p>
            <a:pPr>
              <a:defRPr/>
            </a:pPr>
            <a:r>
              <a:rPr lang="de-AT" u="sng" dirty="0">
                <a:latin typeface="Arial" pitchFamily="34" charset="0"/>
                <a:cs typeface="Arial" pitchFamily="34" charset="0"/>
              </a:rPr>
              <a:t>UT </a:t>
            </a:r>
            <a:r>
              <a:rPr lang="de-AT" u="sng" dirty="0" err="1">
                <a:latin typeface="Arial" pitchFamily="34" charset="0"/>
                <a:cs typeface="Arial" pitchFamily="34" charset="0"/>
              </a:rPr>
              <a:t>conventional</a:t>
            </a:r>
            <a:r>
              <a:rPr lang="de-AT" u="sng" dirty="0">
                <a:latin typeface="Arial" pitchFamily="34" charset="0"/>
                <a:cs typeface="Arial" pitchFamily="34" charset="0"/>
              </a:rPr>
              <a:t> probe</a:t>
            </a:r>
            <a:endParaRPr lang="de-AT" dirty="0">
              <a:latin typeface="Arial" pitchFamily="34" charset="0"/>
              <a:cs typeface="Arial" pitchFamily="34" charset="0"/>
            </a:endParaRPr>
          </a:p>
          <a:p>
            <a:pPr>
              <a:defRPr/>
            </a:pPr>
            <a:r>
              <a:rPr lang="de-AT" dirty="0">
                <a:latin typeface="Arial" pitchFamily="34" charset="0"/>
                <a:cs typeface="Arial" pitchFamily="34" charset="0"/>
              </a:rPr>
              <a:t>1 </a:t>
            </a:r>
            <a:r>
              <a:rPr lang="de-AT" dirty="0" err="1">
                <a:latin typeface="Arial" pitchFamily="34" charset="0"/>
                <a:cs typeface="Arial" pitchFamily="34" charset="0"/>
              </a:rPr>
              <a:t>signal</a:t>
            </a:r>
            <a:r>
              <a:rPr lang="de-AT" dirty="0">
                <a:latin typeface="Arial" pitchFamily="34" charset="0"/>
                <a:cs typeface="Arial" pitchFamily="34" charset="0"/>
              </a:rPr>
              <a:t> </a:t>
            </a:r>
          </a:p>
          <a:p>
            <a:pPr>
              <a:defRPr/>
            </a:pPr>
            <a:r>
              <a:rPr lang="de-AT" dirty="0">
                <a:latin typeface="Arial" pitchFamily="34" charset="0"/>
                <a:cs typeface="Arial" pitchFamily="34" charset="0"/>
              </a:rPr>
              <a:t>1 angle</a:t>
            </a:r>
          </a:p>
          <a:p>
            <a:pPr>
              <a:defRPr/>
            </a:pPr>
            <a:r>
              <a:rPr lang="de-AT" dirty="0">
                <a:latin typeface="Arial" pitchFamily="34" charset="0"/>
                <a:cs typeface="Arial" pitchFamily="34" charset="0"/>
              </a:rPr>
              <a:t>1 </a:t>
            </a:r>
            <a:r>
              <a:rPr lang="de-AT" dirty="0" err="1">
                <a:latin typeface="Arial" pitchFamily="34" charset="0"/>
                <a:cs typeface="Arial" pitchFamily="34" charset="0"/>
              </a:rPr>
              <a:t>focus</a:t>
            </a:r>
            <a:r>
              <a:rPr lang="de-AT" dirty="0">
                <a:latin typeface="Arial" pitchFamily="34" charset="0"/>
                <a:cs typeface="Arial" pitchFamily="34" charset="0"/>
              </a:rPr>
              <a:t>	</a:t>
            </a:r>
          </a:p>
        </p:txBody>
      </p:sp>
      <p:sp>
        <p:nvSpPr>
          <p:cNvPr id="10" name="Textfeld 6"/>
          <p:cNvSpPr txBox="1">
            <a:spLocks noChangeArrowheads="1"/>
          </p:cNvSpPr>
          <p:nvPr/>
        </p:nvSpPr>
        <p:spPr bwMode="auto">
          <a:xfrm>
            <a:off x="5554861" y="2857352"/>
            <a:ext cx="4136710" cy="1200329"/>
          </a:xfrm>
          <a:prstGeom prst="rect">
            <a:avLst/>
          </a:prstGeom>
          <a:solidFill>
            <a:schemeClr val="bg1"/>
          </a:solidFill>
          <a:ln w="9525">
            <a:noFill/>
            <a:miter lim="800000"/>
            <a:headEnd/>
            <a:tailEnd/>
          </a:ln>
        </p:spPr>
        <p:txBody>
          <a:bodyPr wrap="none">
            <a:spAutoFit/>
          </a:bodyPr>
          <a:lstStyle/>
          <a:p>
            <a:pPr>
              <a:defRPr/>
            </a:pPr>
            <a:r>
              <a:rPr lang="de-AT" u="sng" dirty="0">
                <a:latin typeface="Arial" pitchFamily="34" charset="0"/>
                <a:cs typeface="Arial" pitchFamily="34" charset="0"/>
              </a:rPr>
              <a:t>UT </a:t>
            </a:r>
            <a:r>
              <a:rPr lang="de-AT" u="sng" dirty="0" err="1">
                <a:latin typeface="Arial" pitchFamily="34" charset="0"/>
                <a:cs typeface="Arial" pitchFamily="34" charset="0"/>
              </a:rPr>
              <a:t>phased</a:t>
            </a:r>
            <a:r>
              <a:rPr lang="de-AT" u="sng" dirty="0">
                <a:latin typeface="Arial" pitchFamily="34" charset="0"/>
                <a:cs typeface="Arial" pitchFamily="34" charset="0"/>
              </a:rPr>
              <a:t> </a:t>
            </a:r>
            <a:r>
              <a:rPr lang="de-AT" u="sng" dirty="0" err="1">
                <a:latin typeface="Arial" pitchFamily="34" charset="0"/>
                <a:cs typeface="Arial" pitchFamily="34" charset="0"/>
              </a:rPr>
              <a:t>array</a:t>
            </a:r>
            <a:r>
              <a:rPr lang="de-AT" u="sng" dirty="0">
                <a:latin typeface="Arial" pitchFamily="34" charset="0"/>
                <a:cs typeface="Arial" pitchFamily="34" charset="0"/>
              </a:rPr>
              <a:t> probe</a:t>
            </a:r>
            <a:endParaRPr lang="de-AT" dirty="0">
              <a:latin typeface="Arial" pitchFamily="34" charset="0"/>
              <a:cs typeface="Arial" pitchFamily="34" charset="0"/>
            </a:endParaRPr>
          </a:p>
          <a:p>
            <a:pPr>
              <a:defRPr/>
            </a:pPr>
            <a:r>
              <a:rPr lang="de-AT" dirty="0" err="1">
                <a:latin typeface="Arial" pitchFamily="34" charset="0"/>
                <a:cs typeface="Arial" pitchFamily="34" charset="0"/>
              </a:rPr>
              <a:t>Available</a:t>
            </a:r>
            <a:r>
              <a:rPr lang="de-AT" dirty="0">
                <a:latin typeface="Arial" pitchFamily="34" charset="0"/>
                <a:cs typeface="Arial" pitchFamily="34" charset="0"/>
              </a:rPr>
              <a:t> </a:t>
            </a:r>
            <a:r>
              <a:rPr lang="de-AT" dirty="0" err="1">
                <a:latin typeface="Arial" pitchFamily="34" charset="0"/>
                <a:cs typeface="Arial" pitchFamily="34" charset="0"/>
              </a:rPr>
              <a:t>signals</a:t>
            </a:r>
            <a:r>
              <a:rPr lang="de-AT" dirty="0">
                <a:latin typeface="Arial" pitchFamily="34" charset="0"/>
                <a:cs typeface="Arial" pitchFamily="34" charset="0"/>
              </a:rPr>
              <a:t> </a:t>
            </a:r>
            <a:r>
              <a:rPr lang="de-AT" sz="1200" dirty="0">
                <a:latin typeface="Arial" pitchFamily="34" charset="0"/>
                <a:cs typeface="Arial" pitchFamily="34" charset="0"/>
              </a:rPr>
              <a:t>(</a:t>
            </a:r>
            <a:r>
              <a:rPr lang="de-AT" sz="1200" dirty="0" err="1">
                <a:latin typeface="Arial" pitchFamily="34" charset="0"/>
                <a:cs typeface="Arial" pitchFamily="34" charset="0"/>
              </a:rPr>
              <a:t>limited</a:t>
            </a:r>
            <a:r>
              <a:rPr lang="de-AT" sz="1200" dirty="0">
                <a:latin typeface="Arial" pitchFamily="34" charset="0"/>
                <a:cs typeface="Arial" pitchFamily="34" charset="0"/>
              </a:rPr>
              <a:t> </a:t>
            </a:r>
            <a:r>
              <a:rPr lang="de-AT" sz="1200" dirty="0" err="1">
                <a:latin typeface="Arial" pitchFamily="34" charset="0"/>
                <a:cs typeface="Arial" pitchFamily="34" charset="0"/>
              </a:rPr>
              <a:t>by</a:t>
            </a:r>
            <a:r>
              <a:rPr lang="de-AT" sz="1200" dirty="0">
                <a:latin typeface="Arial" pitchFamily="34" charset="0"/>
                <a:cs typeface="Arial" pitchFamily="34" charset="0"/>
              </a:rPr>
              <a:t> </a:t>
            </a:r>
            <a:r>
              <a:rPr lang="de-AT" sz="1200" dirty="0" err="1">
                <a:latin typeface="Arial" pitchFamily="34" charset="0"/>
                <a:cs typeface="Arial" pitchFamily="34" charset="0"/>
              </a:rPr>
              <a:t>elements</a:t>
            </a:r>
            <a:r>
              <a:rPr lang="de-AT" sz="1200" dirty="0">
                <a:latin typeface="Arial" pitchFamily="34" charset="0"/>
                <a:cs typeface="Arial" pitchFamily="34" charset="0"/>
              </a:rPr>
              <a:t> and </a:t>
            </a:r>
            <a:r>
              <a:rPr lang="de-AT" sz="1200" dirty="0" err="1">
                <a:latin typeface="Arial" pitchFamily="34" charset="0"/>
                <a:cs typeface="Arial" pitchFamily="34" charset="0"/>
              </a:rPr>
              <a:t>speed</a:t>
            </a:r>
            <a:r>
              <a:rPr lang="de-AT" sz="1200" dirty="0">
                <a:latin typeface="Arial" pitchFamily="34" charset="0"/>
                <a:cs typeface="Arial" pitchFamily="34" charset="0"/>
              </a:rPr>
              <a:t>)</a:t>
            </a:r>
            <a:endParaRPr lang="de-AT" dirty="0">
              <a:latin typeface="Arial" pitchFamily="34" charset="0"/>
              <a:cs typeface="Arial" pitchFamily="34" charset="0"/>
            </a:endParaRPr>
          </a:p>
          <a:p>
            <a:pPr>
              <a:defRPr/>
            </a:pPr>
            <a:r>
              <a:rPr lang="de-AT" dirty="0" err="1">
                <a:latin typeface="Arial" pitchFamily="34" charset="0"/>
                <a:cs typeface="Arial" pitchFamily="34" charset="0"/>
              </a:rPr>
              <a:t>Available</a:t>
            </a:r>
            <a:r>
              <a:rPr lang="de-AT" dirty="0">
                <a:latin typeface="Arial" pitchFamily="34" charset="0"/>
                <a:cs typeface="Arial" pitchFamily="34" charset="0"/>
              </a:rPr>
              <a:t> </a:t>
            </a:r>
            <a:r>
              <a:rPr lang="de-AT" dirty="0" err="1">
                <a:latin typeface="Arial" pitchFamily="34" charset="0"/>
                <a:cs typeface="Arial" pitchFamily="34" charset="0"/>
              </a:rPr>
              <a:t>angles</a:t>
            </a:r>
            <a:r>
              <a:rPr lang="de-AT" dirty="0">
                <a:latin typeface="Arial" pitchFamily="34" charset="0"/>
                <a:cs typeface="Arial" pitchFamily="34" charset="0"/>
              </a:rPr>
              <a:t> </a:t>
            </a:r>
            <a:r>
              <a:rPr lang="de-AT" sz="1200" dirty="0">
                <a:latin typeface="Arial" pitchFamily="34" charset="0"/>
                <a:cs typeface="Arial" pitchFamily="34" charset="0"/>
              </a:rPr>
              <a:t>(Trans/Long!)</a:t>
            </a:r>
            <a:endParaRPr lang="de-AT" dirty="0">
              <a:latin typeface="Arial" pitchFamily="34" charset="0"/>
              <a:cs typeface="Arial" pitchFamily="34" charset="0"/>
            </a:endParaRPr>
          </a:p>
          <a:p>
            <a:pPr>
              <a:defRPr/>
            </a:pPr>
            <a:r>
              <a:rPr lang="de-AT" dirty="0" err="1">
                <a:latin typeface="Arial" pitchFamily="34" charset="0"/>
                <a:cs typeface="Arial" pitchFamily="34" charset="0"/>
              </a:rPr>
              <a:t>Available</a:t>
            </a:r>
            <a:r>
              <a:rPr lang="de-AT" dirty="0">
                <a:latin typeface="Arial" pitchFamily="34" charset="0"/>
                <a:cs typeface="Arial" pitchFamily="34" charset="0"/>
              </a:rPr>
              <a:t> </a:t>
            </a:r>
            <a:r>
              <a:rPr lang="de-AT" dirty="0" err="1">
                <a:latin typeface="Arial" pitchFamily="34" charset="0"/>
                <a:cs typeface="Arial" pitchFamily="34" charset="0"/>
              </a:rPr>
              <a:t>focus</a:t>
            </a:r>
            <a:r>
              <a:rPr lang="de-AT" dirty="0">
                <a:latin typeface="Arial" pitchFamily="34" charset="0"/>
                <a:cs typeface="Arial" pitchFamily="34" charset="0"/>
              </a:rPr>
              <a:t> </a:t>
            </a:r>
            <a:r>
              <a:rPr lang="de-AT" sz="1200" dirty="0">
                <a:latin typeface="Arial" pitchFamily="34" charset="0"/>
                <a:cs typeface="Arial" pitchFamily="34" charset="0"/>
              </a:rPr>
              <a:t>(</a:t>
            </a:r>
            <a:r>
              <a:rPr lang="de-AT" sz="1200" dirty="0" err="1">
                <a:latin typeface="Arial" pitchFamily="34" charset="0"/>
                <a:cs typeface="Arial" pitchFamily="34" charset="0"/>
              </a:rPr>
              <a:t>within</a:t>
            </a:r>
            <a:r>
              <a:rPr lang="de-AT" sz="1200" dirty="0">
                <a:latin typeface="Arial" pitchFamily="34" charset="0"/>
                <a:cs typeface="Arial" pitchFamily="34" charset="0"/>
              </a:rPr>
              <a:t> </a:t>
            </a:r>
            <a:r>
              <a:rPr lang="de-AT" sz="1200" dirty="0" err="1">
                <a:latin typeface="Arial" pitchFamily="34" charset="0"/>
                <a:cs typeface="Arial" pitchFamily="34" charset="0"/>
              </a:rPr>
              <a:t>nearfield</a:t>
            </a:r>
            <a:r>
              <a:rPr lang="de-AT" sz="1200" dirty="0">
                <a:latin typeface="Arial" pitchFamily="34" charset="0"/>
                <a:cs typeface="Arial" pitchFamily="34" charset="0"/>
              </a:rPr>
              <a:t>) </a:t>
            </a:r>
          </a:p>
        </p:txBody>
      </p:sp>
      <p:pic>
        <p:nvPicPr>
          <p:cNvPr id="20485" name="Picture 5"/>
          <p:cNvPicPr>
            <a:picLocks noChangeAspect="1" noChangeArrowheads="1"/>
          </p:cNvPicPr>
          <p:nvPr/>
        </p:nvPicPr>
        <p:blipFill>
          <a:blip r:embed="rId3"/>
          <a:srcRect l="42578" t="52644" r="40625" b="23558"/>
          <a:stretch>
            <a:fillRect/>
          </a:stretch>
        </p:blipFill>
        <p:spPr bwMode="auto">
          <a:xfrm>
            <a:off x="1991392" y="4407522"/>
            <a:ext cx="2140975" cy="1643074"/>
          </a:xfrm>
          <a:prstGeom prst="rect">
            <a:avLst/>
          </a:prstGeom>
          <a:noFill/>
          <a:ln w="9525">
            <a:noFill/>
            <a:miter lim="800000"/>
            <a:headEnd/>
            <a:tailEnd/>
          </a:ln>
          <a:effectLst/>
        </p:spPr>
      </p:pic>
      <p:pic>
        <p:nvPicPr>
          <p:cNvPr id="20486" name="Picture 6"/>
          <p:cNvPicPr>
            <a:picLocks noChangeAspect="1" noChangeArrowheads="1"/>
          </p:cNvPicPr>
          <p:nvPr/>
        </p:nvPicPr>
        <p:blipFill>
          <a:blip r:embed="rId4"/>
          <a:srcRect l="47266" t="53606" r="44140" b="23317"/>
          <a:stretch>
            <a:fillRect/>
          </a:stretch>
        </p:blipFill>
        <p:spPr bwMode="auto">
          <a:xfrm>
            <a:off x="4134532" y="4407522"/>
            <a:ext cx="1129613" cy="1643074"/>
          </a:xfrm>
          <a:prstGeom prst="rect">
            <a:avLst/>
          </a:prstGeom>
          <a:noFill/>
          <a:ln w="9525">
            <a:noFill/>
            <a:miter lim="800000"/>
            <a:headEnd/>
            <a:tailEnd/>
          </a:ln>
          <a:effectLst/>
        </p:spPr>
      </p:pic>
      <p:pic>
        <p:nvPicPr>
          <p:cNvPr id="20487" name="Picture 7"/>
          <p:cNvPicPr>
            <a:picLocks noChangeAspect="1" noChangeArrowheads="1"/>
          </p:cNvPicPr>
          <p:nvPr/>
        </p:nvPicPr>
        <p:blipFill>
          <a:blip r:embed="rId5"/>
          <a:srcRect l="1172" t="43990" r="73047" b="36539"/>
          <a:stretch>
            <a:fillRect/>
          </a:stretch>
        </p:blipFill>
        <p:spPr bwMode="auto">
          <a:xfrm>
            <a:off x="5969000" y="4165280"/>
            <a:ext cx="3463961" cy="1417075"/>
          </a:xfrm>
          <a:prstGeom prst="rect">
            <a:avLst/>
          </a:prstGeom>
          <a:noFill/>
          <a:ln w="9525">
            <a:noFill/>
            <a:miter lim="800000"/>
            <a:headEnd/>
            <a:tailEnd/>
          </a:ln>
          <a:effectLst/>
        </p:spPr>
      </p:pic>
      <p:sp>
        <p:nvSpPr>
          <p:cNvPr id="12" name="Textfeld 11"/>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sp>
        <p:nvSpPr>
          <p:cNvPr id="2" name="Textfeld 1">
            <a:extLst>
              <a:ext uri="{FF2B5EF4-FFF2-40B4-BE49-F238E27FC236}">
                <a16:creationId xmlns:a16="http://schemas.microsoft.com/office/drawing/2014/main" id="{78ADC2F4-D43E-B174-B59A-E3F7F9F80B9B}"/>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3" name="Textfeld 2">
            <a:extLst>
              <a:ext uri="{FF2B5EF4-FFF2-40B4-BE49-F238E27FC236}">
                <a16:creationId xmlns:a16="http://schemas.microsoft.com/office/drawing/2014/main" id="{6A6DEFA7-4488-6C68-96BF-3CC4ADD7FDF3}"/>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1682228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397770" y="1718905"/>
            <a:ext cx="2231696" cy="2274204"/>
          </a:xfrm>
          <a:prstGeom prst="rect">
            <a:avLst/>
          </a:prstGeom>
          <a:noFill/>
          <a:ln w="9525">
            <a:noFill/>
            <a:miter lim="800000"/>
            <a:headEnd/>
            <a:tailEnd/>
          </a:ln>
          <a:effectLst/>
        </p:spPr>
      </p:pic>
      <p:sp>
        <p:nvSpPr>
          <p:cNvPr id="9" name="Textfeld 8"/>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11" name="Picture 2"/>
          <p:cNvPicPr>
            <a:picLocks noChangeAspect="1" noChangeArrowheads="1"/>
          </p:cNvPicPr>
          <p:nvPr/>
        </p:nvPicPr>
        <p:blipFill>
          <a:blip r:embed="rId3"/>
          <a:srcRect/>
          <a:stretch>
            <a:fillRect/>
          </a:stretch>
        </p:blipFill>
        <p:spPr bwMode="auto">
          <a:xfrm>
            <a:off x="2896631" y="1313744"/>
            <a:ext cx="3089091" cy="2932185"/>
          </a:xfrm>
          <a:prstGeom prst="rect">
            <a:avLst/>
          </a:prstGeom>
          <a:noFill/>
          <a:ln w="9525">
            <a:noFill/>
            <a:miter lim="800000"/>
            <a:headEnd/>
            <a:tailEnd/>
          </a:ln>
          <a:effectLst/>
        </p:spPr>
      </p:pic>
      <p:pic>
        <p:nvPicPr>
          <p:cNvPr id="12" name="Picture 2"/>
          <p:cNvPicPr>
            <a:picLocks noChangeAspect="1" noChangeArrowheads="1"/>
          </p:cNvPicPr>
          <p:nvPr/>
        </p:nvPicPr>
        <p:blipFill>
          <a:blip r:embed="rId4"/>
          <a:srcRect/>
          <a:stretch>
            <a:fillRect/>
          </a:stretch>
        </p:blipFill>
        <p:spPr bwMode="auto">
          <a:xfrm>
            <a:off x="6096000" y="1275645"/>
            <a:ext cx="3162794" cy="2640682"/>
          </a:xfrm>
          <a:prstGeom prst="rect">
            <a:avLst/>
          </a:prstGeom>
          <a:noFill/>
          <a:ln w="9525">
            <a:noFill/>
            <a:miter lim="800000"/>
            <a:headEnd/>
            <a:tailEnd/>
          </a:ln>
          <a:effectLst/>
        </p:spPr>
      </p:pic>
      <p:pic>
        <p:nvPicPr>
          <p:cNvPr id="13" name="Picture 3"/>
          <p:cNvPicPr>
            <a:picLocks noChangeAspect="1" noChangeArrowheads="1"/>
          </p:cNvPicPr>
          <p:nvPr/>
        </p:nvPicPr>
        <p:blipFill>
          <a:blip r:embed="rId5"/>
          <a:srcRect/>
          <a:stretch>
            <a:fillRect/>
          </a:stretch>
        </p:blipFill>
        <p:spPr bwMode="auto">
          <a:xfrm>
            <a:off x="6204057" y="4049676"/>
            <a:ext cx="2892812" cy="1914525"/>
          </a:xfrm>
          <a:prstGeom prst="rect">
            <a:avLst/>
          </a:prstGeom>
          <a:noFill/>
          <a:ln w="9525">
            <a:noFill/>
            <a:miter lim="800000"/>
            <a:headEnd/>
            <a:tailEnd/>
          </a:ln>
          <a:effectLst/>
        </p:spPr>
      </p:pic>
      <p:sp>
        <p:nvSpPr>
          <p:cNvPr id="2" name="Textfeld 1">
            <a:extLst>
              <a:ext uri="{FF2B5EF4-FFF2-40B4-BE49-F238E27FC236}">
                <a16:creationId xmlns:a16="http://schemas.microsoft.com/office/drawing/2014/main" id="{6A868CF3-8E96-F544-26AC-34237441852B}"/>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3" name="Textfeld 2">
            <a:extLst>
              <a:ext uri="{FF2B5EF4-FFF2-40B4-BE49-F238E27FC236}">
                <a16:creationId xmlns:a16="http://schemas.microsoft.com/office/drawing/2014/main" id="{B7D0BDD5-4605-BDD2-EF63-BC58DF447CD7}"/>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659228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7" name="Picture 2"/>
          <p:cNvPicPr>
            <a:picLocks noChangeAspect="1" noChangeArrowheads="1"/>
          </p:cNvPicPr>
          <p:nvPr/>
        </p:nvPicPr>
        <p:blipFill>
          <a:blip r:embed="rId2"/>
          <a:srcRect/>
          <a:stretch>
            <a:fillRect/>
          </a:stretch>
        </p:blipFill>
        <p:spPr bwMode="auto">
          <a:xfrm>
            <a:off x="430139" y="1275645"/>
            <a:ext cx="3082374" cy="1480647"/>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a:stretch>
            <a:fillRect/>
          </a:stretch>
        </p:blipFill>
        <p:spPr bwMode="auto">
          <a:xfrm>
            <a:off x="7053887" y="1275645"/>
            <a:ext cx="3082375" cy="1480647"/>
          </a:xfrm>
          <a:prstGeom prst="rect">
            <a:avLst/>
          </a:prstGeom>
          <a:noFill/>
          <a:ln w="9525">
            <a:noFill/>
            <a:miter lim="800000"/>
            <a:headEnd/>
            <a:tailEnd/>
          </a:ln>
          <a:effectLst/>
        </p:spPr>
      </p:pic>
      <p:pic>
        <p:nvPicPr>
          <p:cNvPr id="10" name="Picture 2"/>
          <p:cNvPicPr>
            <a:picLocks noChangeAspect="1" noChangeArrowheads="1"/>
          </p:cNvPicPr>
          <p:nvPr/>
        </p:nvPicPr>
        <p:blipFill>
          <a:blip r:embed="rId4"/>
          <a:srcRect/>
          <a:stretch>
            <a:fillRect/>
          </a:stretch>
        </p:blipFill>
        <p:spPr bwMode="auto">
          <a:xfrm>
            <a:off x="3742013" y="1275645"/>
            <a:ext cx="3082374" cy="1480647"/>
          </a:xfrm>
          <a:prstGeom prst="rect">
            <a:avLst/>
          </a:prstGeom>
          <a:noFill/>
          <a:ln w="9525">
            <a:noFill/>
            <a:miter lim="800000"/>
            <a:headEnd/>
            <a:tailEnd/>
          </a:ln>
          <a:effectLst/>
        </p:spPr>
      </p:pic>
      <p:pic>
        <p:nvPicPr>
          <p:cNvPr id="14" name="Picture 3"/>
          <p:cNvPicPr>
            <a:picLocks noChangeAspect="1" noChangeArrowheads="1"/>
          </p:cNvPicPr>
          <p:nvPr/>
        </p:nvPicPr>
        <p:blipFill>
          <a:blip r:embed="rId5"/>
          <a:srcRect/>
          <a:stretch>
            <a:fillRect/>
          </a:stretch>
        </p:blipFill>
        <p:spPr bwMode="auto">
          <a:xfrm>
            <a:off x="430139" y="3068831"/>
            <a:ext cx="5232592" cy="2513524"/>
          </a:xfrm>
          <a:prstGeom prst="rect">
            <a:avLst/>
          </a:prstGeom>
          <a:noFill/>
          <a:ln w="9525">
            <a:noFill/>
            <a:miter lim="800000"/>
            <a:headEnd/>
            <a:tailEnd/>
          </a:ln>
          <a:effectLst/>
        </p:spPr>
      </p:pic>
      <p:pic>
        <p:nvPicPr>
          <p:cNvPr id="2" name="Grafik 1"/>
          <p:cNvPicPr>
            <a:picLocks noChangeAspect="1"/>
          </p:cNvPicPr>
          <p:nvPr/>
        </p:nvPicPr>
        <p:blipFill rotWithShape="1">
          <a:blip r:embed="rId6"/>
          <a:srcRect b="26995"/>
          <a:stretch/>
        </p:blipFill>
        <p:spPr>
          <a:xfrm>
            <a:off x="5943600" y="3068831"/>
            <a:ext cx="3500247" cy="2951168"/>
          </a:xfrm>
          <a:prstGeom prst="rect">
            <a:avLst/>
          </a:prstGeom>
        </p:spPr>
      </p:pic>
      <p:sp>
        <p:nvSpPr>
          <p:cNvPr id="3" name="Textfeld 2">
            <a:extLst>
              <a:ext uri="{FF2B5EF4-FFF2-40B4-BE49-F238E27FC236}">
                <a16:creationId xmlns:a16="http://schemas.microsoft.com/office/drawing/2014/main" id="{54C5BB6A-B6BE-83FE-375C-E740A92A179F}"/>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4" name="Textfeld 3">
            <a:extLst>
              <a:ext uri="{FF2B5EF4-FFF2-40B4-BE49-F238E27FC236}">
                <a16:creationId xmlns:a16="http://schemas.microsoft.com/office/drawing/2014/main" id="{E179E1A5-18FE-6918-597E-2DB568A839E9}"/>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740349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RÖ11 rechts.png"/>
          <p:cNvPicPr/>
          <p:nvPr/>
        </p:nvPicPr>
        <p:blipFill>
          <a:blip r:embed="rId2"/>
          <a:stretch>
            <a:fillRect/>
          </a:stretch>
        </p:blipFill>
        <p:spPr>
          <a:xfrm>
            <a:off x="328775" y="3144247"/>
            <a:ext cx="8689918" cy="2325505"/>
          </a:xfrm>
          <a:prstGeom prst="rect">
            <a:avLst/>
          </a:prstGeom>
        </p:spPr>
      </p:pic>
      <p:pic>
        <p:nvPicPr>
          <p:cNvPr id="4" name="Picture 2"/>
          <p:cNvPicPr>
            <a:picLocks noChangeAspect="1" noChangeArrowheads="1"/>
          </p:cNvPicPr>
          <p:nvPr/>
        </p:nvPicPr>
        <p:blipFill>
          <a:blip r:embed="rId3"/>
          <a:srcRect/>
          <a:stretch>
            <a:fillRect/>
          </a:stretch>
        </p:blipFill>
        <p:spPr bwMode="auto">
          <a:xfrm>
            <a:off x="328775" y="1010400"/>
            <a:ext cx="4524375" cy="1589382"/>
          </a:xfrm>
          <a:prstGeom prst="rect">
            <a:avLst/>
          </a:prstGeom>
          <a:noFill/>
          <a:ln w="9525">
            <a:noFill/>
            <a:miter lim="800000"/>
            <a:headEnd/>
            <a:tailEnd/>
          </a:ln>
          <a:effectLst/>
        </p:spPr>
      </p:pic>
      <p:sp>
        <p:nvSpPr>
          <p:cNvPr id="5" name="Textfeld 4"/>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cxnSp>
        <p:nvCxnSpPr>
          <p:cNvPr id="8" name="Gerade Verbindung mit Pfeil 7"/>
          <p:cNvCxnSpPr/>
          <p:nvPr/>
        </p:nvCxnSpPr>
        <p:spPr>
          <a:xfrm flipV="1">
            <a:off x="681487" y="6047117"/>
            <a:ext cx="10308566" cy="8626"/>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46976" y="5409412"/>
            <a:ext cx="5706690" cy="646331"/>
          </a:xfrm>
          <a:prstGeom prst="rect">
            <a:avLst/>
          </a:prstGeom>
          <a:noFill/>
        </p:spPr>
        <p:txBody>
          <a:bodyPr wrap="none" rtlCol="0">
            <a:spAutoFit/>
          </a:bodyPr>
          <a:lstStyle/>
          <a:p>
            <a:r>
              <a:rPr lang="de-DE" b="1" dirty="0">
                <a:solidFill>
                  <a:srgbClr val="FF0000"/>
                </a:solidFill>
              </a:rPr>
              <a:t>X Längskoordinate – Abwicklung der Schweißnaht</a:t>
            </a:r>
          </a:p>
          <a:p>
            <a:r>
              <a:rPr lang="de-DE" b="1" dirty="0">
                <a:solidFill>
                  <a:srgbClr val="FF0000"/>
                </a:solidFill>
              </a:rPr>
              <a:t>(RT DN100 wären das von 0 bis 12/12-24/24-0 bzw. 36cm)</a:t>
            </a:r>
          </a:p>
        </p:txBody>
      </p:sp>
      <p:cxnSp>
        <p:nvCxnSpPr>
          <p:cNvPr id="10" name="Gerade Verbindung mit Pfeil 9"/>
          <p:cNvCxnSpPr/>
          <p:nvPr/>
        </p:nvCxnSpPr>
        <p:spPr>
          <a:xfrm flipH="1">
            <a:off x="136604" y="3211132"/>
            <a:ext cx="31631" cy="2861860"/>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0" y="2803013"/>
            <a:ext cx="6282682" cy="369332"/>
          </a:xfrm>
          <a:prstGeom prst="rect">
            <a:avLst/>
          </a:prstGeom>
          <a:noFill/>
        </p:spPr>
        <p:txBody>
          <a:bodyPr wrap="none" rtlCol="0">
            <a:spAutoFit/>
          </a:bodyPr>
          <a:lstStyle/>
          <a:p>
            <a:r>
              <a:rPr lang="de-DE" b="1" dirty="0">
                <a:solidFill>
                  <a:srgbClr val="FF0000"/>
                </a:solidFill>
              </a:rPr>
              <a:t>Y Querkoordinate – Breite der Schweißnaht – Winkeldarstellung</a:t>
            </a:r>
          </a:p>
        </p:txBody>
      </p:sp>
      <p:pic>
        <p:nvPicPr>
          <p:cNvPr id="15" name="Grafik 14"/>
          <p:cNvPicPr>
            <a:picLocks noChangeAspect="1"/>
          </p:cNvPicPr>
          <p:nvPr/>
        </p:nvPicPr>
        <p:blipFill rotWithShape="1">
          <a:blip r:embed="rId4"/>
          <a:srcRect l="1905" t="12787" r="49946" b="62634"/>
          <a:stretch/>
        </p:blipFill>
        <p:spPr>
          <a:xfrm>
            <a:off x="5391510" y="813518"/>
            <a:ext cx="6274974" cy="2041221"/>
          </a:xfrm>
          <a:prstGeom prst="rect">
            <a:avLst/>
          </a:prstGeom>
        </p:spPr>
      </p:pic>
      <p:cxnSp>
        <p:nvCxnSpPr>
          <p:cNvPr id="3" name="Gerader Verbinder 2"/>
          <p:cNvCxnSpPr>
            <a:cxnSpLocks/>
          </p:cNvCxnSpPr>
          <p:nvPr/>
        </p:nvCxnSpPr>
        <p:spPr>
          <a:xfrm flipV="1">
            <a:off x="6821042" y="2277374"/>
            <a:ext cx="1494823" cy="107830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a:off x="8315866" y="2018581"/>
            <a:ext cx="966157" cy="258793"/>
          </a:xfrm>
          <a:prstGeom prst="line">
            <a:avLst/>
          </a:prstGeom>
          <a:ln w="5715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EDB8755C-EF2D-612D-3D7F-0FF9C8537067}"/>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7" name="Textfeld 6">
            <a:extLst>
              <a:ext uri="{FF2B5EF4-FFF2-40B4-BE49-F238E27FC236}">
                <a16:creationId xmlns:a16="http://schemas.microsoft.com/office/drawing/2014/main" id="{92DC3009-9F01-E988-6EB1-9081F055E322}"/>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63200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038224" y="1431021"/>
            <a:ext cx="4524375" cy="1589382"/>
          </a:xfrm>
          <a:prstGeom prst="rect">
            <a:avLst/>
          </a:prstGeom>
          <a:noFill/>
          <a:ln w="9525">
            <a:noFill/>
            <a:miter lim="800000"/>
            <a:headEnd/>
            <a:tailEnd/>
          </a:ln>
          <a:effectLst/>
        </p:spPr>
      </p:pic>
      <p:sp>
        <p:nvSpPr>
          <p:cNvPr id="7" name="Textfeld 6"/>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8" name="Picture 2"/>
          <p:cNvPicPr>
            <a:picLocks noChangeAspect="1" noChangeArrowheads="1"/>
          </p:cNvPicPr>
          <p:nvPr/>
        </p:nvPicPr>
        <p:blipFill>
          <a:blip r:embed="rId3"/>
          <a:srcRect/>
          <a:stretch>
            <a:fillRect/>
          </a:stretch>
        </p:blipFill>
        <p:spPr bwMode="auto">
          <a:xfrm>
            <a:off x="6487626" y="1413903"/>
            <a:ext cx="4573104" cy="1606500"/>
          </a:xfrm>
          <a:prstGeom prst="rect">
            <a:avLst/>
          </a:prstGeom>
          <a:noFill/>
          <a:ln w="9525">
            <a:noFill/>
            <a:miter lim="800000"/>
            <a:headEnd/>
            <a:tailEnd/>
          </a:ln>
          <a:effectLst/>
        </p:spPr>
      </p:pic>
      <p:pic>
        <p:nvPicPr>
          <p:cNvPr id="9" name="Picture 2"/>
          <p:cNvPicPr>
            <a:picLocks noChangeAspect="1" noChangeArrowheads="1"/>
          </p:cNvPicPr>
          <p:nvPr/>
        </p:nvPicPr>
        <p:blipFill>
          <a:blip r:embed="rId4"/>
          <a:srcRect/>
          <a:stretch>
            <a:fillRect/>
          </a:stretch>
        </p:blipFill>
        <p:spPr bwMode="auto">
          <a:xfrm>
            <a:off x="1038224" y="3619493"/>
            <a:ext cx="3979589" cy="2571768"/>
          </a:xfrm>
          <a:prstGeom prst="rect">
            <a:avLst/>
          </a:prstGeom>
          <a:noFill/>
          <a:ln w="9525">
            <a:noFill/>
            <a:miter lim="800000"/>
            <a:headEnd/>
            <a:tailEnd/>
          </a:ln>
          <a:effectLst/>
        </p:spPr>
      </p:pic>
      <p:pic>
        <p:nvPicPr>
          <p:cNvPr id="12" name="Picture 3"/>
          <p:cNvPicPr>
            <a:picLocks noChangeAspect="1" noChangeArrowheads="1"/>
          </p:cNvPicPr>
          <p:nvPr/>
        </p:nvPicPr>
        <p:blipFill>
          <a:blip r:embed="rId5"/>
          <a:srcRect/>
          <a:stretch>
            <a:fillRect/>
          </a:stretch>
        </p:blipFill>
        <p:spPr bwMode="auto">
          <a:xfrm>
            <a:off x="6487626" y="3514851"/>
            <a:ext cx="3918043" cy="2676410"/>
          </a:xfrm>
          <a:prstGeom prst="rect">
            <a:avLst/>
          </a:prstGeom>
          <a:noFill/>
          <a:ln w="9525">
            <a:noFill/>
            <a:miter lim="800000"/>
            <a:headEnd/>
            <a:tailEnd/>
          </a:ln>
          <a:effectLst/>
        </p:spPr>
      </p:pic>
      <p:sp>
        <p:nvSpPr>
          <p:cNvPr id="2" name="Textfeld 1">
            <a:extLst>
              <a:ext uri="{FF2B5EF4-FFF2-40B4-BE49-F238E27FC236}">
                <a16:creationId xmlns:a16="http://schemas.microsoft.com/office/drawing/2014/main" id="{7F3FF8E2-A646-C0BC-C74E-8F7678382B94}"/>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3" name="Textfeld 2">
            <a:extLst>
              <a:ext uri="{FF2B5EF4-FFF2-40B4-BE49-F238E27FC236}">
                <a16:creationId xmlns:a16="http://schemas.microsoft.com/office/drawing/2014/main" id="{8AA1D48E-1EC1-0AFA-F947-49D86764668D}"/>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434677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5" name="Grafik 4"/>
          <p:cNvPicPr>
            <a:picLocks noChangeAspect="1"/>
          </p:cNvPicPr>
          <p:nvPr/>
        </p:nvPicPr>
        <p:blipFill>
          <a:blip r:embed="rId2"/>
          <a:stretch>
            <a:fillRect/>
          </a:stretch>
        </p:blipFill>
        <p:spPr>
          <a:xfrm>
            <a:off x="304800" y="1174173"/>
            <a:ext cx="6858000" cy="5164021"/>
          </a:xfrm>
          <a:prstGeom prst="rect">
            <a:avLst/>
          </a:prstGeom>
        </p:spPr>
      </p:pic>
      <p:sp>
        <p:nvSpPr>
          <p:cNvPr id="3" name="Textfeld 2">
            <a:extLst>
              <a:ext uri="{FF2B5EF4-FFF2-40B4-BE49-F238E27FC236}">
                <a16:creationId xmlns:a16="http://schemas.microsoft.com/office/drawing/2014/main" id="{366839D9-7C50-F8F6-14D4-7D68954B7B51}"/>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4" name="Textfeld 3">
            <a:extLst>
              <a:ext uri="{FF2B5EF4-FFF2-40B4-BE49-F238E27FC236}">
                <a16:creationId xmlns:a16="http://schemas.microsoft.com/office/drawing/2014/main" id="{1D1CF71C-2573-63C7-B284-72B45E771469}"/>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945807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 Kurzvorstellung</a:t>
            </a:r>
          </a:p>
        </p:txBody>
      </p:sp>
      <p:sp>
        <p:nvSpPr>
          <p:cNvPr id="3" name="Textplatzhalter 2"/>
          <p:cNvSpPr>
            <a:spLocks noGrp="1"/>
          </p:cNvSpPr>
          <p:nvPr>
            <p:ph type="body" idx="1"/>
          </p:nvPr>
        </p:nvSpPr>
        <p:spPr/>
        <p:txBody>
          <a:bodyPr/>
          <a:lstStyle/>
          <a:p>
            <a:r>
              <a:rPr lang="de-DE" dirty="0"/>
              <a:t>Unternehmen &amp; Vortragender</a:t>
            </a:r>
          </a:p>
        </p:txBody>
      </p:sp>
    </p:spTree>
    <p:extLst>
      <p:ext uri="{BB962C8B-B14F-4D97-AF65-F5344CB8AC3E}">
        <p14:creationId xmlns:p14="http://schemas.microsoft.com/office/powerpoint/2010/main" val="1566245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2" name="Grafik 1"/>
          <p:cNvPicPr>
            <a:picLocks noChangeAspect="1"/>
          </p:cNvPicPr>
          <p:nvPr/>
        </p:nvPicPr>
        <p:blipFill>
          <a:blip r:embed="rId2"/>
          <a:stretch>
            <a:fillRect/>
          </a:stretch>
        </p:blipFill>
        <p:spPr>
          <a:xfrm>
            <a:off x="168494" y="993227"/>
            <a:ext cx="4703051" cy="2379061"/>
          </a:xfrm>
          <a:prstGeom prst="rect">
            <a:avLst/>
          </a:prstGeom>
        </p:spPr>
      </p:pic>
      <p:pic>
        <p:nvPicPr>
          <p:cNvPr id="6" name="Grafik 5"/>
          <p:cNvPicPr>
            <a:picLocks noChangeAspect="1"/>
          </p:cNvPicPr>
          <p:nvPr/>
        </p:nvPicPr>
        <p:blipFill>
          <a:blip r:embed="rId3"/>
          <a:stretch>
            <a:fillRect/>
          </a:stretch>
        </p:blipFill>
        <p:spPr>
          <a:xfrm>
            <a:off x="9096703" y="993227"/>
            <a:ext cx="2583561" cy="5410380"/>
          </a:xfrm>
          <a:prstGeom prst="rect">
            <a:avLst/>
          </a:prstGeom>
        </p:spPr>
      </p:pic>
      <p:pic>
        <p:nvPicPr>
          <p:cNvPr id="8" name="Grafik 7"/>
          <p:cNvPicPr>
            <a:picLocks noChangeAspect="1"/>
          </p:cNvPicPr>
          <p:nvPr/>
        </p:nvPicPr>
        <p:blipFill>
          <a:blip r:embed="rId4"/>
          <a:stretch>
            <a:fillRect/>
          </a:stretch>
        </p:blipFill>
        <p:spPr>
          <a:xfrm>
            <a:off x="168494" y="3616121"/>
            <a:ext cx="5678213" cy="2787486"/>
          </a:xfrm>
          <a:prstGeom prst="rect">
            <a:avLst/>
          </a:prstGeom>
        </p:spPr>
      </p:pic>
      <p:pic>
        <p:nvPicPr>
          <p:cNvPr id="9" name="Grafik 8"/>
          <p:cNvPicPr>
            <a:picLocks noChangeAspect="1"/>
          </p:cNvPicPr>
          <p:nvPr/>
        </p:nvPicPr>
        <p:blipFill>
          <a:blip r:embed="rId5"/>
          <a:stretch>
            <a:fillRect/>
          </a:stretch>
        </p:blipFill>
        <p:spPr>
          <a:xfrm>
            <a:off x="4985516" y="993227"/>
            <a:ext cx="3994662" cy="1986456"/>
          </a:xfrm>
          <a:prstGeom prst="rect">
            <a:avLst/>
          </a:prstGeom>
        </p:spPr>
      </p:pic>
      <p:pic>
        <p:nvPicPr>
          <p:cNvPr id="10" name="Grafik 9"/>
          <p:cNvPicPr>
            <a:picLocks noChangeAspect="1"/>
          </p:cNvPicPr>
          <p:nvPr/>
        </p:nvPicPr>
        <p:blipFill>
          <a:blip r:embed="rId6"/>
          <a:stretch>
            <a:fillRect/>
          </a:stretch>
        </p:blipFill>
        <p:spPr>
          <a:xfrm>
            <a:off x="5963232" y="3902707"/>
            <a:ext cx="3055317" cy="2500900"/>
          </a:xfrm>
          <a:prstGeom prst="rect">
            <a:avLst/>
          </a:prstGeom>
        </p:spPr>
      </p:pic>
      <p:sp>
        <p:nvSpPr>
          <p:cNvPr id="3" name="Textfeld 2">
            <a:extLst>
              <a:ext uri="{FF2B5EF4-FFF2-40B4-BE49-F238E27FC236}">
                <a16:creationId xmlns:a16="http://schemas.microsoft.com/office/drawing/2014/main" id="{8D26F080-D496-1595-F280-53A5AA30EF9C}"/>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4" name="Textfeld 3">
            <a:extLst>
              <a:ext uri="{FF2B5EF4-FFF2-40B4-BE49-F238E27FC236}">
                <a16:creationId xmlns:a16="http://schemas.microsoft.com/office/drawing/2014/main" id="{398D4517-4DCC-FB24-3C09-B34553A4F2FB}"/>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76131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484188" y="1498167"/>
            <a:ext cx="8875712" cy="4773914"/>
          </a:xfrm>
          <a:prstGeom prst="rect">
            <a:avLst/>
          </a:prstGeom>
        </p:spPr>
      </p:pic>
      <p:sp>
        <p:nvSpPr>
          <p:cNvPr id="5" name="Rechteck 4"/>
          <p:cNvSpPr/>
          <p:nvPr/>
        </p:nvSpPr>
        <p:spPr>
          <a:xfrm>
            <a:off x="484188" y="1498167"/>
            <a:ext cx="4897528" cy="1850610"/>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Selbst bei Dicken unter 6 mm können gravierende Unregelmäßigkeiten (Kantensteher) festgestellt werden.</a:t>
            </a:r>
          </a:p>
          <a:p>
            <a:pPr algn="ctr"/>
            <a:endParaRPr lang="de-DE" b="1" dirty="0">
              <a:solidFill>
                <a:schemeClr val="tx1"/>
              </a:solidFill>
            </a:endParaRPr>
          </a:p>
          <a:p>
            <a:pPr algn="ctr"/>
            <a:r>
              <a:rPr lang="de-DE" b="1" dirty="0">
                <a:solidFill>
                  <a:schemeClr val="tx1"/>
                </a:solidFill>
              </a:rPr>
              <a:t>Beispiel: DN50 x 4,0 mm</a:t>
            </a:r>
          </a:p>
          <a:p>
            <a:pPr algn="ctr"/>
            <a:r>
              <a:rPr lang="de-DE" b="1" dirty="0">
                <a:solidFill>
                  <a:schemeClr val="tx1"/>
                </a:solidFill>
              </a:rPr>
              <a:t>(Rohranbauten / Rohrleitungsbau)</a:t>
            </a:r>
          </a:p>
        </p:txBody>
      </p:sp>
      <p:sp>
        <p:nvSpPr>
          <p:cNvPr id="7" name="Textfeld 6"/>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sp>
        <p:nvSpPr>
          <p:cNvPr id="2" name="Textfeld 1">
            <a:extLst>
              <a:ext uri="{FF2B5EF4-FFF2-40B4-BE49-F238E27FC236}">
                <a16:creationId xmlns:a16="http://schemas.microsoft.com/office/drawing/2014/main" id="{C81C1689-718A-E4E1-0789-49146E9FC4EB}"/>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4" name="Textfeld 3">
            <a:extLst>
              <a:ext uri="{FF2B5EF4-FFF2-40B4-BE49-F238E27FC236}">
                <a16:creationId xmlns:a16="http://schemas.microsoft.com/office/drawing/2014/main" id="{0BB0AF31-4EC5-C735-C17D-B453DB724752}"/>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779069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8" name="Picture 2"/>
          <p:cNvPicPr>
            <a:picLocks noChangeAspect="1" noChangeArrowheads="1"/>
          </p:cNvPicPr>
          <p:nvPr/>
        </p:nvPicPr>
        <p:blipFill>
          <a:blip r:embed="rId2"/>
          <a:srcRect/>
          <a:stretch>
            <a:fillRect/>
          </a:stretch>
        </p:blipFill>
        <p:spPr bwMode="auto">
          <a:xfrm>
            <a:off x="603250" y="1515625"/>
            <a:ext cx="2571750" cy="2447925"/>
          </a:xfrm>
          <a:prstGeom prst="rect">
            <a:avLst/>
          </a:prstGeom>
          <a:noFill/>
          <a:ln w="9525">
            <a:noFill/>
            <a:miter lim="800000"/>
            <a:headEnd/>
            <a:tailEnd/>
          </a:ln>
          <a:effectLst/>
        </p:spPr>
      </p:pic>
      <p:pic>
        <p:nvPicPr>
          <p:cNvPr id="9" name="Picture 3"/>
          <p:cNvPicPr>
            <a:picLocks noChangeAspect="1" noChangeArrowheads="1"/>
          </p:cNvPicPr>
          <p:nvPr/>
        </p:nvPicPr>
        <p:blipFill>
          <a:blip r:embed="rId3"/>
          <a:srcRect/>
          <a:stretch>
            <a:fillRect/>
          </a:stretch>
        </p:blipFill>
        <p:spPr bwMode="auto">
          <a:xfrm>
            <a:off x="3563937" y="933056"/>
            <a:ext cx="5668963" cy="5643426"/>
          </a:xfrm>
          <a:prstGeom prst="rect">
            <a:avLst/>
          </a:prstGeom>
          <a:noFill/>
          <a:ln w="9525">
            <a:noFill/>
            <a:miter lim="800000"/>
            <a:headEnd/>
            <a:tailEnd/>
          </a:ln>
          <a:effectLst/>
        </p:spPr>
      </p:pic>
      <p:pic>
        <p:nvPicPr>
          <p:cNvPr id="10" name="Picture 4"/>
          <p:cNvPicPr>
            <a:picLocks noChangeAspect="1" noChangeArrowheads="1"/>
          </p:cNvPicPr>
          <p:nvPr/>
        </p:nvPicPr>
        <p:blipFill>
          <a:blip r:embed="rId4"/>
          <a:srcRect/>
          <a:stretch>
            <a:fillRect/>
          </a:stretch>
        </p:blipFill>
        <p:spPr bwMode="auto">
          <a:xfrm>
            <a:off x="603250" y="4215488"/>
            <a:ext cx="2352446" cy="1901105"/>
          </a:xfrm>
          <a:prstGeom prst="rect">
            <a:avLst/>
          </a:prstGeom>
          <a:noFill/>
          <a:ln w="9525">
            <a:noFill/>
            <a:miter lim="800000"/>
            <a:headEnd/>
            <a:tailEnd/>
          </a:ln>
          <a:effectLst/>
        </p:spPr>
      </p:pic>
      <p:sp>
        <p:nvSpPr>
          <p:cNvPr id="2" name="Textfeld 1">
            <a:extLst>
              <a:ext uri="{FF2B5EF4-FFF2-40B4-BE49-F238E27FC236}">
                <a16:creationId xmlns:a16="http://schemas.microsoft.com/office/drawing/2014/main" id="{27B3B966-B1CB-A9D0-943A-BC1C08EB5F65}"/>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3" name="Textfeld 2">
            <a:extLst>
              <a:ext uri="{FF2B5EF4-FFF2-40B4-BE49-F238E27FC236}">
                <a16:creationId xmlns:a16="http://schemas.microsoft.com/office/drawing/2014/main" id="{3FC92583-637D-F70E-7E6A-CF7A5E6C8E77}"/>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2207934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259982"/>
            <a:ext cx="11887200" cy="101566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PAUT … Ultraschall </a:t>
            </a:r>
            <a:r>
              <a:rPr lang="de-DE" sz="2000" b="1" dirty="0" err="1">
                <a:latin typeface="Arial" panose="020B0604020202020204" pitchFamily="34" charset="0"/>
              </a:rPr>
              <a:t>Phased</a:t>
            </a:r>
            <a:r>
              <a:rPr lang="de-DE" sz="2000" b="1" dirty="0">
                <a:latin typeface="Arial" panose="020B0604020202020204" pitchFamily="34" charset="0"/>
              </a:rPr>
              <a:t> Array Prüfung</a:t>
            </a:r>
            <a:endParaRPr lang="de-DE" sz="2000" dirty="0">
              <a:latin typeface="Arial" panose="020B0604020202020204" pitchFamily="34" charset="0"/>
            </a:endParaRPr>
          </a:p>
          <a:p>
            <a:endParaRPr lang="de-DE" sz="2000" b="1" dirty="0">
              <a:latin typeface="Arial" panose="020B0604020202020204" pitchFamily="34" charset="0"/>
            </a:endParaRPr>
          </a:p>
        </p:txBody>
      </p:sp>
      <p:pic>
        <p:nvPicPr>
          <p:cNvPr id="6" name="Picture 2"/>
          <p:cNvPicPr>
            <a:picLocks noChangeAspect="1" noChangeArrowheads="1"/>
          </p:cNvPicPr>
          <p:nvPr/>
        </p:nvPicPr>
        <p:blipFill>
          <a:blip r:embed="rId2"/>
          <a:srcRect/>
          <a:stretch>
            <a:fillRect/>
          </a:stretch>
        </p:blipFill>
        <p:spPr bwMode="auto">
          <a:xfrm>
            <a:off x="783659" y="1134625"/>
            <a:ext cx="8601641" cy="4871401"/>
          </a:xfrm>
          <a:prstGeom prst="rect">
            <a:avLst/>
          </a:prstGeom>
          <a:noFill/>
          <a:ln w="9525">
            <a:noFill/>
            <a:miter lim="800000"/>
            <a:headEnd/>
            <a:tailEnd/>
          </a:ln>
          <a:effectLst/>
        </p:spPr>
      </p:pic>
      <p:sp>
        <p:nvSpPr>
          <p:cNvPr id="2" name="Textfeld 1">
            <a:extLst>
              <a:ext uri="{FF2B5EF4-FFF2-40B4-BE49-F238E27FC236}">
                <a16:creationId xmlns:a16="http://schemas.microsoft.com/office/drawing/2014/main" id="{AD28A5E1-DC7B-1D89-8F8A-9C2FDF32CF12}"/>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PAUT</a:t>
            </a:r>
          </a:p>
        </p:txBody>
      </p:sp>
      <p:sp>
        <p:nvSpPr>
          <p:cNvPr id="3" name="Textfeld 2">
            <a:extLst>
              <a:ext uri="{FF2B5EF4-FFF2-40B4-BE49-F238E27FC236}">
                <a16:creationId xmlns:a16="http://schemas.microsoft.com/office/drawing/2014/main" id="{DE1DEAFA-EBDD-11E4-449E-D04BAE2E24A2}"/>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562257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69482"/>
            <a:ext cx="11887200" cy="7171194"/>
          </a:xfrm>
          <a:prstGeom prst="rect">
            <a:avLst/>
          </a:prstGeom>
          <a:noFill/>
        </p:spPr>
        <p:txBody>
          <a:bodyPr wrap="square" rtlCol="0">
            <a:spAutoFit/>
          </a:bodyPr>
          <a:lstStyle/>
          <a:p>
            <a:endParaRPr lang="de-DE" sz="2000" b="1" dirty="0">
              <a:latin typeface="Arial" panose="020B0604020202020204" pitchFamily="34" charset="0"/>
            </a:endParaRPr>
          </a:p>
          <a:p>
            <a:pPr lvl="2"/>
            <a:endParaRPr lang="de-DE" sz="2000" b="1" dirty="0">
              <a:latin typeface="Arial" panose="020B0604020202020204" pitchFamily="34" charset="0"/>
            </a:endParaRPr>
          </a:p>
          <a:p>
            <a:pPr lvl="2"/>
            <a:endParaRPr lang="de-DE" sz="2000" b="1" dirty="0">
              <a:latin typeface="Arial" panose="020B0604020202020204" pitchFamily="34" charset="0"/>
            </a:endParaRPr>
          </a:p>
          <a:p>
            <a:pPr lvl="2"/>
            <a:endParaRPr lang="de-DE" sz="2000" b="1" dirty="0">
              <a:latin typeface="Arial" panose="020B0604020202020204" pitchFamily="34" charset="0"/>
            </a:endParaRPr>
          </a:p>
          <a:p>
            <a:pPr lvl="2"/>
            <a:r>
              <a:rPr lang="de-DE" sz="2000" b="1" dirty="0">
                <a:latin typeface="Arial" panose="020B0604020202020204" pitchFamily="34" charset="0"/>
              </a:rPr>
              <a:t>In Amerika / GB seit Jahrzehnten im Einsatz, mit vielen Vorteilen:</a:t>
            </a:r>
          </a:p>
          <a:p>
            <a:pPr marL="1257300" lvl="2" indent="-342900">
              <a:buFont typeface="Arial" panose="020B0604020202020204" pitchFamily="34" charset="0"/>
              <a:buChar char="•"/>
            </a:pPr>
            <a:r>
              <a:rPr lang="de-DE" sz="2000" dirty="0">
                <a:latin typeface="Arial" panose="020B0604020202020204" pitchFamily="34" charset="0"/>
              </a:rPr>
              <a:t>Kein Strahlenschutz, keine zusätzlichen Kosten für Spätschicht, Filme, …</a:t>
            </a:r>
          </a:p>
          <a:p>
            <a:pPr marL="1257300" lvl="2" indent="-342900">
              <a:buFont typeface="Arial" panose="020B0604020202020204" pitchFamily="34" charset="0"/>
              <a:buChar char="•"/>
            </a:pPr>
            <a:r>
              <a:rPr lang="de-DE" sz="2000" dirty="0">
                <a:latin typeface="Arial" panose="020B0604020202020204" pitchFamily="34" charset="0"/>
              </a:rPr>
              <a:t>Bildgebendes Verfahren (bei Einsatz von Scannern)</a:t>
            </a:r>
          </a:p>
          <a:p>
            <a:pPr marL="1257300" lvl="2" indent="-342900">
              <a:buFont typeface="Arial" panose="020B0604020202020204" pitchFamily="34" charset="0"/>
              <a:buChar char="•"/>
            </a:pPr>
            <a:r>
              <a:rPr lang="de-DE" sz="2000" b="1" dirty="0">
                <a:latin typeface="Arial" panose="020B0604020202020204" pitchFamily="34" charset="0"/>
              </a:rPr>
              <a:t>Die Lage der Unregelmäßigkeit ist unerheblich, da durchschallt und nur die Beugung des Schalls erkannt wird, kann nahezu jede Lage gefunden werden.</a:t>
            </a:r>
            <a:endParaRPr lang="de-DE" sz="2000" dirty="0">
              <a:latin typeface="Arial" panose="020B0604020202020204" pitchFamily="34" charset="0"/>
            </a:endParaRPr>
          </a:p>
          <a:p>
            <a:pPr marL="1257300" lvl="2" indent="-342900">
              <a:buFont typeface="Arial" panose="020B0604020202020204" pitchFamily="34" charset="0"/>
              <a:buChar char="•"/>
            </a:pPr>
            <a:r>
              <a:rPr lang="de-DE" sz="2000" dirty="0">
                <a:latin typeface="Arial" panose="020B0604020202020204" pitchFamily="34" charset="0"/>
              </a:rPr>
              <a:t>Deutlich höhere </a:t>
            </a:r>
            <a:r>
              <a:rPr lang="de-DE" sz="2000" dirty="0" err="1">
                <a:latin typeface="Arial" panose="020B0604020202020204" pitchFamily="34" charset="0"/>
              </a:rPr>
              <a:t>Auffindwahrscheinlichkeit</a:t>
            </a:r>
            <a:r>
              <a:rPr lang="de-DE" sz="2000" dirty="0">
                <a:latin typeface="Arial" panose="020B0604020202020204" pitchFamily="34" charset="0"/>
              </a:rPr>
              <a:t>, als bei konventionellem UT</a:t>
            </a:r>
          </a:p>
          <a:p>
            <a:pPr marL="1257300" lvl="2" indent="-342900">
              <a:buFont typeface="Arial" panose="020B0604020202020204" pitchFamily="34" charset="0"/>
              <a:buChar char="•"/>
            </a:pPr>
            <a:r>
              <a:rPr lang="de-DE" sz="2000" dirty="0">
                <a:latin typeface="Arial" panose="020B0604020202020204" pitchFamily="34" charset="0"/>
              </a:rPr>
              <a:t>Eines der schnellsten Scan Verfahren – es können bei richtiger Justierung duzende Meter geprüft werden = günstigstes Verfahren bei hohem Prüfumfang</a:t>
            </a:r>
          </a:p>
          <a:p>
            <a:pPr marL="1257300" lvl="2" indent="-342900">
              <a:buFont typeface="Arial" panose="020B0604020202020204" pitchFamily="34" charset="0"/>
              <a:buChar char="•"/>
            </a:pPr>
            <a:endParaRPr lang="de-DE" sz="2000" dirty="0">
              <a:latin typeface="Arial" panose="020B0604020202020204" pitchFamily="34" charset="0"/>
            </a:endParaRPr>
          </a:p>
          <a:p>
            <a:pPr lvl="2"/>
            <a:r>
              <a:rPr lang="de-DE" sz="2000" b="1" dirty="0">
                <a:latin typeface="Arial" panose="020B0604020202020204" pitchFamily="34" charset="0"/>
              </a:rPr>
              <a:t>Nachteile:</a:t>
            </a:r>
          </a:p>
          <a:p>
            <a:pPr marL="1257300" lvl="2" indent="-342900">
              <a:buFont typeface="Arial" panose="020B0604020202020204" pitchFamily="34" charset="0"/>
              <a:buChar char="•"/>
            </a:pPr>
            <a:r>
              <a:rPr lang="de-DE" sz="2000" dirty="0">
                <a:latin typeface="Arial" panose="020B0604020202020204" pitchFamily="34" charset="0"/>
              </a:rPr>
              <a:t>Erst ab Dicken über 6mm sinnvoll</a:t>
            </a:r>
          </a:p>
          <a:p>
            <a:pPr marL="1257300" lvl="2" indent="-342900">
              <a:buFont typeface="Arial" panose="020B0604020202020204" pitchFamily="34" charset="0"/>
              <a:buChar char="•"/>
            </a:pPr>
            <a:r>
              <a:rPr lang="de-DE" sz="2000" dirty="0">
                <a:latin typeface="Arial" panose="020B0604020202020204" pitchFamily="34" charset="0"/>
              </a:rPr>
              <a:t>Nur für Ferritische Stähle geeignet – abhängig vom Gefüge </a:t>
            </a:r>
          </a:p>
          <a:p>
            <a:pPr lvl="2"/>
            <a:r>
              <a:rPr lang="de-DE" sz="2000" dirty="0">
                <a:latin typeface="Arial" panose="020B0604020202020204" pitchFamily="34" charset="0"/>
              </a:rPr>
              <a:t>	ggf. auch legierte</a:t>
            </a:r>
          </a:p>
          <a:p>
            <a:pPr marL="1257300" lvl="2" indent="-342900">
              <a:buFont typeface="Arial" panose="020B0604020202020204" pitchFamily="34" charset="0"/>
              <a:buChar char="•"/>
            </a:pPr>
            <a:r>
              <a:rPr lang="de-DE" sz="2000" dirty="0">
                <a:latin typeface="Arial" panose="020B0604020202020204" pitchFamily="34" charset="0"/>
              </a:rPr>
              <a:t>Testkörper zur Kalibrierung – Standarttestkörper je</a:t>
            </a:r>
          </a:p>
          <a:p>
            <a:pPr lvl="2"/>
            <a:r>
              <a:rPr lang="de-DE" sz="2000" dirty="0">
                <a:latin typeface="Arial" panose="020B0604020202020204" pitchFamily="34" charset="0"/>
              </a:rPr>
              <a:t> 	Dickenbereich reicht jedoch</a:t>
            </a:r>
          </a:p>
          <a:p>
            <a:pPr marL="1257300" lvl="2" indent="-342900">
              <a:buFont typeface="Arial" panose="020B0604020202020204" pitchFamily="34" charset="0"/>
              <a:buChar char="•"/>
            </a:pPr>
            <a:r>
              <a:rPr lang="de-DE" sz="2000" dirty="0">
                <a:latin typeface="Arial" panose="020B0604020202020204" pitchFamily="34" charset="0"/>
              </a:rPr>
              <a:t>Nur für Stumpfnähte geeignet (da Durchschallung)</a:t>
            </a:r>
          </a:p>
          <a:p>
            <a:pPr marL="1257300" lvl="2" indent="-342900">
              <a:buFont typeface="Arial" panose="020B0604020202020204" pitchFamily="34" charset="0"/>
              <a:buChar char="•"/>
            </a:pPr>
            <a:endParaRPr lang="de-DE" sz="2000" dirty="0">
              <a:latin typeface="Arial" panose="020B0604020202020204" pitchFamily="34" charset="0"/>
            </a:endParaRPr>
          </a:p>
          <a:p>
            <a:endParaRPr lang="en-US" sz="2000" b="1" dirty="0">
              <a:latin typeface="Arial" panose="020B0604020202020204" pitchFamily="34" charset="0"/>
            </a:endParaRPr>
          </a:p>
          <a:p>
            <a:endParaRPr lang="de-DE" sz="2000" b="1" dirty="0">
              <a:latin typeface="Arial" panose="020B0604020202020204" pitchFamily="34" charset="0"/>
            </a:endParaRPr>
          </a:p>
        </p:txBody>
      </p:sp>
      <p:sp>
        <p:nvSpPr>
          <p:cNvPr id="4" name="Textfeld 3"/>
          <p:cNvSpPr txBox="1"/>
          <p:nvPr/>
        </p:nvSpPr>
        <p:spPr>
          <a:xfrm>
            <a:off x="0" y="259982"/>
            <a:ext cx="11887200" cy="707886"/>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TOFD … </a:t>
            </a:r>
            <a:r>
              <a:rPr lang="en-US" sz="2000" b="1" dirty="0">
                <a:latin typeface="Arial" panose="020B0604020202020204" pitchFamily="34" charset="0"/>
              </a:rPr>
              <a:t>Time of Flight Diffraction</a:t>
            </a:r>
          </a:p>
        </p:txBody>
      </p:sp>
      <p:sp>
        <p:nvSpPr>
          <p:cNvPr id="2" name="Textfeld 1">
            <a:extLst>
              <a:ext uri="{FF2B5EF4-FFF2-40B4-BE49-F238E27FC236}">
                <a16:creationId xmlns:a16="http://schemas.microsoft.com/office/drawing/2014/main" id="{40FDEB57-755A-97C5-278D-8CA81E7362B4}"/>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TOFD</a:t>
            </a:r>
          </a:p>
        </p:txBody>
      </p:sp>
      <p:sp>
        <p:nvSpPr>
          <p:cNvPr id="5" name="Textfeld 4">
            <a:extLst>
              <a:ext uri="{FF2B5EF4-FFF2-40B4-BE49-F238E27FC236}">
                <a16:creationId xmlns:a16="http://schemas.microsoft.com/office/drawing/2014/main" id="{2D426288-E088-ABB8-59FD-87186BD52B52}"/>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1471825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69482"/>
            <a:ext cx="11887200" cy="1938992"/>
          </a:xfrm>
          <a:prstGeom prst="rect">
            <a:avLst/>
          </a:prstGeom>
          <a:noFill/>
        </p:spPr>
        <p:txBody>
          <a:bodyPr wrap="square" rtlCol="0">
            <a:spAutoFit/>
          </a:bodyPr>
          <a:lstStyle/>
          <a:p>
            <a:endParaRPr lang="de-DE" sz="2000" b="1" dirty="0">
              <a:latin typeface="Arial" panose="020B0604020202020204" pitchFamily="34" charset="0"/>
            </a:endParaRPr>
          </a:p>
          <a:p>
            <a:pPr lvl="2"/>
            <a:endParaRPr lang="de-DE" sz="2000" b="1" dirty="0">
              <a:latin typeface="Arial" panose="020B0604020202020204" pitchFamily="34" charset="0"/>
            </a:endParaRPr>
          </a:p>
          <a:p>
            <a:pPr lvl="2"/>
            <a:endParaRPr lang="de-DE" sz="2000" b="1" dirty="0">
              <a:latin typeface="Arial" panose="020B0604020202020204" pitchFamily="34" charset="0"/>
            </a:endParaRPr>
          </a:p>
          <a:p>
            <a:pPr lvl="2"/>
            <a:endParaRPr lang="de-DE" sz="2000" dirty="0">
              <a:latin typeface="Arial" panose="020B0604020202020204" pitchFamily="34" charset="0"/>
            </a:endParaRPr>
          </a:p>
          <a:p>
            <a:endParaRPr lang="en-US" sz="2000" b="1" dirty="0">
              <a:latin typeface="Arial" panose="020B0604020202020204" pitchFamily="34" charset="0"/>
            </a:endParaRPr>
          </a:p>
          <a:p>
            <a:endParaRPr lang="de-DE" sz="2000" b="1" dirty="0">
              <a:latin typeface="Arial" panose="020B0604020202020204" pitchFamily="34" charset="0"/>
            </a:endParaRPr>
          </a:p>
        </p:txBody>
      </p:sp>
      <p:sp>
        <p:nvSpPr>
          <p:cNvPr id="4" name="Textfeld 3"/>
          <p:cNvSpPr txBox="1"/>
          <p:nvPr/>
        </p:nvSpPr>
        <p:spPr>
          <a:xfrm>
            <a:off x="0" y="259982"/>
            <a:ext cx="11887200" cy="707886"/>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TOFD … </a:t>
            </a:r>
            <a:r>
              <a:rPr lang="en-US" sz="2000" b="1" dirty="0">
                <a:latin typeface="Arial" panose="020B0604020202020204" pitchFamily="34" charset="0"/>
              </a:rPr>
              <a:t>Time of Flight Diffraction</a:t>
            </a:r>
          </a:p>
        </p:txBody>
      </p:sp>
      <p:sp>
        <p:nvSpPr>
          <p:cNvPr id="2" name="Textfeld 1">
            <a:extLst>
              <a:ext uri="{FF2B5EF4-FFF2-40B4-BE49-F238E27FC236}">
                <a16:creationId xmlns:a16="http://schemas.microsoft.com/office/drawing/2014/main" id="{40FDEB57-755A-97C5-278D-8CA81E7362B4}"/>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TOFD</a:t>
            </a:r>
          </a:p>
        </p:txBody>
      </p:sp>
      <p:sp>
        <p:nvSpPr>
          <p:cNvPr id="5" name="Textfeld 4">
            <a:extLst>
              <a:ext uri="{FF2B5EF4-FFF2-40B4-BE49-F238E27FC236}">
                <a16:creationId xmlns:a16="http://schemas.microsoft.com/office/drawing/2014/main" id="{2D426288-E088-ABB8-59FD-87186BD52B52}"/>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pic>
        <p:nvPicPr>
          <p:cNvPr id="8" name="Grafik 7">
            <a:extLst>
              <a:ext uri="{FF2B5EF4-FFF2-40B4-BE49-F238E27FC236}">
                <a16:creationId xmlns:a16="http://schemas.microsoft.com/office/drawing/2014/main" id="{0E9B8404-D163-A397-807B-79E593746A07}"/>
              </a:ext>
            </a:extLst>
          </p:cNvPr>
          <p:cNvPicPr>
            <a:picLocks noChangeAspect="1"/>
          </p:cNvPicPr>
          <p:nvPr/>
        </p:nvPicPr>
        <p:blipFill>
          <a:blip r:embed="rId2"/>
          <a:stretch>
            <a:fillRect/>
          </a:stretch>
        </p:blipFill>
        <p:spPr>
          <a:xfrm>
            <a:off x="441324" y="1158368"/>
            <a:ext cx="9001951" cy="4721732"/>
          </a:xfrm>
          <a:prstGeom prst="rect">
            <a:avLst/>
          </a:prstGeom>
        </p:spPr>
      </p:pic>
    </p:spTree>
    <p:extLst>
      <p:ext uri="{BB962C8B-B14F-4D97-AF65-F5344CB8AC3E}">
        <p14:creationId xmlns:p14="http://schemas.microsoft.com/office/powerpoint/2010/main" val="1860024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707886"/>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TOFD … </a:t>
            </a:r>
            <a:r>
              <a:rPr lang="en-US" sz="2000" b="1" dirty="0">
                <a:latin typeface="Arial" panose="020B0604020202020204" pitchFamily="34" charset="0"/>
              </a:rPr>
              <a:t>Time of Flight Diffraction</a:t>
            </a:r>
          </a:p>
        </p:txBody>
      </p:sp>
      <p:pic>
        <p:nvPicPr>
          <p:cNvPr id="3" name="Picture 3"/>
          <p:cNvPicPr>
            <a:picLocks noChangeAspect="1" noChangeArrowheads="1"/>
          </p:cNvPicPr>
          <p:nvPr/>
        </p:nvPicPr>
        <p:blipFill>
          <a:blip r:embed="rId2"/>
          <a:srcRect l="22381" t="29291" r="18240" b="13669"/>
          <a:stretch>
            <a:fillRect/>
          </a:stretch>
        </p:blipFill>
        <p:spPr bwMode="auto">
          <a:xfrm>
            <a:off x="963796" y="1262945"/>
            <a:ext cx="8307203" cy="4728716"/>
          </a:xfrm>
          <a:prstGeom prst="rect">
            <a:avLst/>
          </a:prstGeom>
          <a:noFill/>
          <a:ln w="9525">
            <a:noFill/>
            <a:miter lim="800000"/>
            <a:headEnd/>
            <a:tailEnd/>
          </a:ln>
          <a:effectLst/>
        </p:spPr>
      </p:pic>
      <p:sp>
        <p:nvSpPr>
          <p:cNvPr id="4" name="Textfeld 3">
            <a:extLst>
              <a:ext uri="{FF2B5EF4-FFF2-40B4-BE49-F238E27FC236}">
                <a16:creationId xmlns:a16="http://schemas.microsoft.com/office/drawing/2014/main" id="{BB586259-B471-A244-B91B-F854E920BE53}"/>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TOFD</a:t>
            </a:r>
          </a:p>
        </p:txBody>
      </p:sp>
      <p:sp>
        <p:nvSpPr>
          <p:cNvPr id="5" name="Textfeld 4">
            <a:extLst>
              <a:ext uri="{FF2B5EF4-FFF2-40B4-BE49-F238E27FC236}">
                <a16:creationId xmlns:a16="http://schemas.microsoft.com/office/drawing/2014/main" id="{F14F647B-1C1A-C264-AAED-F18DD0CD264B}"/>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751692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C:\Users\Hellwagner\AppData\Local\Microsoft\Windows\INetCache\Content.Word\20180928_094631.jpg"/>
          <p:cNvPicPr/>
          <p:nvPr/>
        </p:nvPicPr>
        <p:blipFill>
          <a:blip r:embed="rId2" cstate="print"/>
          <a:srcRect/>
          <a:stretch>
            <a:fillRect/>
          </a:stretch>
        </p:blipFill>
        <p:spPr bwMode="auto">
          <a:xfrm>
            <a:off x="461354" y="1204168"/>
            <a:ext cx="8593746" cy="5056932"/>
          </a:xfrm>
          <a:prstGeom prst="rect">
            <a:avLst/>
          </a:prstGeom>
          <a:noFill/>
          <a:ln w="9525">
            <a:noFill/>
            <a:miter lim="800000"/>
            <a:headEnd/>
            <a:tailEnd/>
          </a:ln>
        </p:spPr>
      </p:pic>
      <p:pic>
        <p:nvPicPr>
          <p:cNvPr id="4" name="Grafik 3" descr="C:\Users\Hellwagner\AppData\Local\Microsoft\Windows\INetCache\Content.Word\IMG-20180928-WA0002.jpg"/>
          <p:cNvPicPr/>
          <p:nvPr/>
        </p:nvPicPr>
        <p:blipFill>
          <a:blip r:embed="rId3"/>
          <a:srcRect/>
          <a:stretch>
            <a:fillRect/>
          </a:stretch>
        </p:blipFill>
        <p:spPr bwMode="auto">
          <a:xfrm>
            <a:off x="6789781" y="1204168"/>
            <a:ext cx="5072098" cy="2714620"/>
          </a:xfrm>
          <a:prstGeom prst="rect">
            <a:avLst/>
          </a:prstGeom>
          <a:noFill/>
          <a:ln w="28575">
            <a:solidFill>
              <a:srgbClr val="FF0000"/>
            </a:solidFill>
            <a:miter lim="800000"/>
            <a:headEnd/>
            <a:tailEnd/>
          </a:ln>
        </p:spPr>
      </p:pic>
      <p:sp>
        <p:nvSpPr>
          <p:cNvPr id="5" name="Textfeld 4"/>
          <p:cNvSpPr txBox="1"/>
          <p:nvPr/>
        </p:nvSpPr>
        <p:spPr>
          <a:xfrm>
            <a:off x="0" y="259982"/>
            <a:ext cx="11887200" cy="707886"/>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TOFD … </a:t>
            </a:r>
            <a:r>
              <a:rPr lang="en-US" sz="2000" b="1" dirty="0">
                <a:latin typeface="Arial" panose="020B0604020202020204" pitchFamily="34" charset="0"/>
              </a:rPr>
              <a:t>Time of Flight Diffraction</a:t>
            </a:r>
          </a:p>
        </p:txBody>
      </p:sp>
      <p:sp>
        <p:nvSpPr>
          <p:cNvPr id="6" name="Textfeld 5">
            <a:extLst>
              <a:ext uri="{FF2B5EF4-FFF2-40B4-BE49-F238E27FC236}">
                <a16:creationId xmlns:a16="http://schemas.microsoft.com/office/drawing/2014/main" id="{4B4E2631-F3C2-BF38-8A7D-6EE0EFBE21CE}"/>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TOFD</a:t>
            </a:r>
          </a:p>
        </p:txBody>
      </p:sp>
      <p:sp>
        <p:nvSpPr>
          <p:cNvPr id="8" name="Textfeld 7">
            <a:extLst>
              <a:ext uri="{FF2B5EF4-FFF2-40B4-BE49-F238E27FC236}">
                <a16:creationId xmlns:a16="http://schemas.microsoft.com/office/drawing/2014/main" id="{F4267253-E974-25CF-B96A-FB86D8B97DF3}"/>
              </a:ext>
            </a:extLst>
          </p:cNvPr>
          <p:cNvSpPr txBox="1"/>
          <p:nvPr/>
        </p:nvSpPr>
        <p:spPr>
          <a:xfrm rot="20675097">
            <a:off x="3572777" y="4864132"/>
            <a:ext cx="5762625" cy="707886"/>
          </a:xfrm>
          <a:prstGeom prst="rect">
            <a:avLst/>
          </a:prstGeom>
          <a:solidFill>
            <a:schemeClr val="bg1"/>
          </a:solidFill>
          <a:ln>
            <a:solidFill>
              <a:srgbClr val="FF0000"/>
            </a:solidFill>
          </a:ln>
        </p:spPr>
        <p:txBody>
          <a:bodyPr wrap="square">
            <a:spAutoFit/>
          </a:bodyPr>
          <a:lstStyle/>
          <a:p>
            <a:r>
              <a:rPr lang="de-DE" sz="4000" dirty="0">
                <a:solidFill>
                  <a:srgbClr val="FF0000"/>
                </a:solidFill>
                <a:latin typeface="Comic Sans MS" panose="030F0702030302020204" pitchFamily="66" charset="0"/>
              </a:rPr>
              <a:t>Stahlbau / Brückenbau</a:t>
            </a:r>
          </a:p>
        </p:txBody>
      </p:sp>
      <p:sp>
        <p:nvSpPr>
          <p:cNvPr id="9" name="Textfeld 8">
            <a:extLst>
              <a:ext uri="{FF2B5EF4-FFF2-40B4-BE49-F238E27FC236}">
                <a16:creationId xmlns:a16="http://schemas.microsoft.com/office/drawing/2014/main" id="{3155A3F5-544E-39C4-5946-BCAB29724608}"/>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12712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562" y="1119813"/>
            <a:ext cx="9266538" cy="4102443"/>
          </a:xfrm>
          <a:prstGeom prst="rect">
            <a:avLst/>
          </a:prstGeom>
        </p:spPr>
      </p:pic>
      <p:sp>
        <p:nvSpPr>
          <p:cNvPr id="4" name="Rechteck 3"/>
          <p:cNvSpPr/>
          <p:nvPr/>
        </p:nvSpPr>
        <p:spPr>
          <a:xfrm>
            <a:off x="296562" y="5417833"/>
            <a:ext cx="9266538" cy="528287"/>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Prüfung eines 90mm Blech – Aufnahme zeigt die komplette Schweißnahtlänge von 4200mm</a:t>
            </a:r>
          </a:p>
        </p:txBody>
      </p:sp>
      <p:sp>
        <p:nvSpPr>
          <p:cNvPr id="5" name="Textfeld 4"/>
          <p:cNvSpPr txBox="1"/>
          <p:nvPr/>
        </p:nvSpPr>
        <p:spPr>
          <a:xfrm>
            <a:off x="0" y="259982"/>
            <a:ext cx="11887200" cy="707886"/>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TOFD … </a:t>
            </a:r>
            <a:r>
              <a:rPr lang="en-US" sz="2000" b="1" dirty="0">
                <a:latin typeface="Arial" panose="020B0604020202020204" pitchFamily="34" charset="0"/>
              </a:rPr>
              <a:t>Time of Flight Diffraction</a:t>
            </a:r>
          </a:p>
        </p:txBody>
      </p:sp>
      <p:sp>
        <p:nvSpPr>
          <p:cNvPr id="2" name="Textfeld 1">
            <a:extLst>
              <a:ext uri="{FF2B5EF4-FFF2-40B4-BE49-F238E27FC236}">
                <a16:creationId xmlns:a16="http://schemas.microsoft.com/office/drawing/2014/main" id="{39BC0611-9180-FE86-A23F-98D4DFE246A1}"/>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TOFD</a:t>
            </a:r>
          </a:p>
        </p:txBody>
      </p:sp>
      <p:sp>
        <p:nvSpPr>
          <p:cNvPr id="6" name="Textfeld 5">
            <a:extLst>
              <a:ext uri="{FF2B5EF4-FFF2-40B4-BE49-F238E27FC236}">
                <a16:creationId xmlns:a16="http://schemas.microsoft.com/office/drawing/2014/main" id="{7CC35310-72F4-F1DE-BAF8-EF26801C4355}"/>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3625583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6370975"/>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CR … digitale Radiographie</a:t>
            </a:r>
          </a:p>
          <a:p>
            <a:endParaRPr lang="de-DE" sz="2000" b="1" dirty="0">
              <a:latin typeface="Arial" panose="020B0604020202020204" pitchFamily="34" charset="0"/>
            </a:endParaRPr>
          </a:p>
          <a:p>
            <a:pPr lvl="2"/>
            <a:r>
              <a:rPr lang="de-DE" sz="2000" b="1" dirty="0">
                <a:latin typeface="Arial" panose="020B0604020202020204" pitchFamily="34" charset="0"/>
              </a:rPr>
              <a:t>Digitale Radiographie gewinnt immer mehr an Bedeutung, die Gründe:</a:t>
            </a:r>
          </a:p>
          <a:p>
            <a:pPr marL="1257300" lvl="2" indent="-342900">
              <a:buFont typeface="Arial" panose="020B0604020202020204" pitchFamily="34" charset="0"/>
              <a:buChar char="•"/>
            </a:pPr>
            <a:r>
              <a:rPr lang="de-DE" sz="2000" dirty="0">
                <a:latin typeface="Arial" panose="020B0604020202020204" pitchFamily="34" charset="0"/>
              </a:rPr>
              <a:t>Ökologische Aspekte (keine Entwickler-Chemie)</a:t>
            </a:r>
          </a:p>
          <a:p>
            <a:pPr marL="1257300" lvl="2" indent="-342900">
              <a:buFont typeface="Arial" panose="020B0604020202020204" pitchFamily="34" charset="0"/>
              <a:buChar char="•"/>
            </a:pPr>
            <a:r>
              <a:rPr lang="de-DE" sz="2000" dirty="0">
                <a:latin typeface="Arial" panose="020B0604020202020204" pitchFamily="34" charset="0"/>
              </a:rPr>
              <a:t>Relativ Schnelle Auswertung, da anstelle von Entwicklung ein Scan deutlich schneller ist</a:t>
            </a:r>
          </a:p>
          <a:p>
            <a:pPr marL="1257300" lvl="2" indent="-342900">
              <a:buFont typeface="Arial" panose="020B0604020202020204" pitchFamily="34" charset="0"/>
              <a:buChar char="•"/>
            </a:pPr>
            <a:r>
              <a:rPr lang="de-DE" sz="2000" dirty="0">
                <a:latin typeface="Arial" panose="020B0604020202020204" pitchFamily="34" charset="0"/>
              </a:rPr>
              <a:t>Insbesondere bei gleichbleibenden Bedingungen (Serie) unglaublich durchsatzstark</a:t>
            </a:r>
          </a:p>
          <a:p>
            <a:pPr marL="1257300" lvl="2" indent="-342900">
              <a:buFont typeface="Arial" panose="020B0604020202020204" pitchFamily="34" charset="0"/>
              <a:buChar char="•"/>
            </a:pPr>
            <a:r>
              <a:rPr lang="de-DE" sz="2000" dirty="0">
                <a:latin typeface="Arial" panose="020B0604020202020204" pitchFamily="34" charset="0"/>
              </a:rPr>
              <a:t>Digitale Archivierung und Möglichkeiten der digitalen Versendung von Aufnahmen</a:t>
            </a:r>
          </a:p>
          <a:p>
            <a:pPr marL="1257300" lvl="2" indent="-342900">
              <a:buFont typeface="Arial" panose="020B0604020202020204" pitchFamily="34" charset="0"/>
              <a:buChar char="•"/>
            </a:pPr>
            <a:r>
              <a:rPr lang="de-DE" sz="2000" dirty="0">
                <a:latin typeface="Arial" panose="020B0604020202020204" pitchFamily="34" charset="0"/>
              </a:rPr>
              <a:t>Deutlich größerer Objektumfang (verschiedene Dicken mit einer Aufnahme möglich)</a:t>
            </a:r>
          </a:p>
          <a:p>
            <a:pPr marL="1257300" lvl="2" indent="-342900">
              <a:buFont typeface="Arial" panose="020B0604020202020204" pitchFamily="34" charset="0"/>
              <a:buChar char="•"/>
            </a:pPr>
            <a:r>
              <a:rPr lang="de-DE" sz="2000" dirty="0">
                <a:latin typeface="Arial" panose="020B0604020202020204" pitchFamily="34" charset="0"/>
              </a:rPr>
              <a:t>Vorteile bei der Bewertung durch hohe Anzahl an Grauwerten (keine Filter)</a:t>
            </a:r>
          </a:p>
          <a:p>
            <a:endParaRPr lang="de-DE" sz="2000" b="1" dirty="0">
              <a:latin typeface="Arial" panose="020B0604020202020204" pitchFamily="34" charset="0"/>
            </a:endParaRPr>
          </a:p>
          <a:p>
            <a:r>
              <a:rPr lang="de-DE" sz="2000" b="1" dirty="0">
                <a:latin typeface="Arial" panose="020B0604020202020204" pitchFamily="34" charset="0"/>
              </a:rPr>
              <a:t>	</a:t>
            </a:r>
          </a:p>
          <a:p>
            <a:r>
              <a:rPr lang="de-DE" sz="2000" b="1" dirty="0">
                <a:latin typeface="Arial" panose="020B0604020202020204" pitchFamily="34" charset="0"/>
              </a:rPr>
              <a:t>	Einige Nachteile im Vergleich zur konventionellen Röntgenprüfung</a:t>
            </a:r>
          </a:p>
          <a:p>
            <a:pPr marL="1257300" lvl="2" indent="-342900">
              <a:buFont typeface="Arial" panose="020B0604020202020204" pitchFamily="34" charset="0"/>
              <a:buChar char="•"/>
            </a:pPr>
            <a:r>
              <a:rPr lang="de-DE" sz="2000" dirty="0">
                <a:latin typeface="Arial" panose="020B0604020202020204" pitchFamily="34" charset="0"/>
              </a:rPr>
              <a:t>Nachteile der konventionellen Prüfung </a:t>
            </a:r>
          </a:p>
          <a:p>
            <a:pPr lvl="2"/>
            <a:r>
              <a:rPr lang="de-DE" sz="2000" dirty="0">
                <a:latin typeface="Arial" panose="020B0604020202020204" pitchFamily="34" charset="0"/>
              </a:rPr>
              <a:t>	(mit Ausnahme der gelisteten Vorteile)</a:t>
            </a:r>
          </a:p>
          <a:p>
            <a:pPr marL="1257300" lvl="2" indent="-342900">
              <a:buFont typeface="Arial" panose="020B0604020202020204" pitchFamily="34" charset="0"/>
              <a:buChar char="•"/>
            </a:pPr>
            <a:r>
              <a:rPr lang="de-DE" sz="2000" dirty="0">
                <a:latin typeface="Arial" panose="020B0604020202020204" pitchFamily="34" charset="0"/>
              </a:rPr>
              <a:t>Hohe Streustrahlenempfindlichkeit </a:t>
            </a:r>
          </a:p>
          <a:p>
            <a:pPr lvl="2"/>
            <a:r>
              <a:rPr lang="de-DE" sz="2000" dirty="0">
                <a:latin typeface="Arial" panose="020B0604020202020204" pitchFamily="34" charset="0"/>
              </a:rPr>
              <a:t>	(Zusätzliche Maßnahmen nötig)</a:t>
            </a:r>
          </a:p>
          <a:p>
            <a:pPr lvl="2"/>
            <a:endParaRPr lang="de-DE" sz="2000" dirty="0">
              <a:latin typeface="Arial" panose="020B0604020202020204" pitchFamily="34" charset="0"/>
            </a:endParaRPr>
          </a:p>
          <a:p>
            <a:r>
              <a:rPr lang="de-DE" sz="2800" b="1" dirty="0">
                <a:latin typeface="Arial" panose="020B0604020202020204" pitchFamily="34" charset="0"/>
              </a:rPr>
              <a:t>	</a:t>
            </a:r>
            <a:endParaRPr lang="de-DE" sz="1600" b="1" dirty="0">
              <a:latin typeface="Arial" panose="020B0604020202020204" pitchFamily="34" charset="0"/>
            </a:endParaRPr>
          </a:p>
          <a:p>
            <a:endParaRPr lang="de-DE" sz="2000" b="1" dirty="0">
              <a:latin typeface="Arial" panose="020B0604020202020204" pitchFamily="34" charset="0"/>
            </a:endParaRPr>
          </a:p>
        </p:txBody>
      </p:sp>
      <p:sp>
        <p:nvSpPr>
          <p:cNvPr id="3" name="Textfeld 2">
            <a:extLst>
              <a:ext uri="{FF2B5EF4-FFF2-40B4-BE49-F238E27FC236}">
                <a16:creationId xmlns:a16="http://schemas.microsoft.com/office/drawing/2014/main" id="{2F3823AB-AFDF-91FF-41CE-CF9ECC8B127A}"/>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RT CR</a:t>
            </a:r>
          </a:p>
        </p:txBody>
      </p:sp>
      <p:sp>
        <p:nvSpPr>
          <p:cNvPr id="4" name="Textfeld 3">
            <a:extLst>
              <a:ext uri="{FF2B5EF4-FFF2-40B4-BE49-F238E27FC236}">
                <a16:creationId xmlns:a16="http://schemas.microsoft.com/office/drawing/2014/main" id="{E833D54F-784C-D195-F191-4E4D8EE980B0}"/>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79815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780155" y="3075704"/>
            <a:ext cx="5261357" cy="2308324"/>
          </a:xfrm>
          <a:prstGeom prst="rect">
            <a:avLst/>
          </a:prstGeom>
          <a:noFill/>
        </p:spPr>
        <p:txBody>
          <a:bodyPr wrap="square" rtlCol="0">
            <a:spAutoFit/>
          </a:bodyPr>
          <a:lstStyle/>
          <a:p>
            <a:r>
              <a:rPr lang="de-DE" dirty="0">
                <a:solidFill>
                  <a:schemeClr val="bg1">
                    <a:lumMod val="50000"/>
                  </a:schemeClr>
                </a:solidFill>
                <a:latin typeface="Arial" panose="020B0604020202020204" pitchFamily="34" charset="0"/>
              </a:rPr>
              <a:t>Alexander </a:t>
            </a:r>
            <a:r>
              <a:rPr lang="de-DE" dirty="0" err="1">
                <a:solidFill>
                  <a:schemeClr val="bg1">
                    <a:lumMod val="50000"/>
                  </a:schemeClr>
                </a:solidFill>
                <a:latin typeface="Arial" panose="020B0604020202020204" pitchFamily="34" charset="0"/>
              </a:rPr>
              <a:t>Wienerroither</a:t>
            </a:r>
            <a:endParaRPr lang="de-DE" dirty="0">
              <a:solidFill>
                <a:schemeClr val="bg1">
                  <a:lumMod val="50000"/>
                </a:schemeClr>
              </a:solidFill>
              <a:latin typeface="Arial" panose="020B0604020202020204" pitchFamily="34" charset="0"/>
            </a:endParaRPr>
          </a:p>
          <a:p>
            <a:r>
              <a:rPr lang="de-DE" sz="1400" dirty="0">
                <a:solidFill>
                  <a:schemeClr val="bg1">
                    <a:lumMod val="65000"/>
                  </a:schemeClr>
                </a:solidFill>
                <a:latin typeface="Arial" panose="020B0604020202020204" pitchFamily="34" charset="0"/>
              </a:rPr>
              <a:t>Geschäftsführer der MCÖ, MCD &amp; MCS</a:t>
            </a:r>
          </a:p>
          <a:p>
            <a:endParaRPr lang="de-DE" sz="600" dirty="0">
              <a:latin typeface="Arial" panose="020B0604020202020204" pitchFamily="34" charset="0"/>
            </a:endParaRPr>
          </a:p>
          <a:p>
            <a:r>
              <a:rPr lang="de-DE" sz="1600" dirty="0">
                <a:latin typeface="Arial" panose="020B0604020202020204" pitchFamily="34" charset="0"/>
              </a:rPr>
              <a:t>Schweißaufsicht</a:t>
            </a:r>
          </a:p>
          <a:p>
            <a:r>
              <a:rPr lang="de-DE" sz="1600" dirty="0">
                <a:latin typeface="Arial" panose="020B0604020202020204" pitchFamily="34" charset="0"/>
              </a:rPr>
              <a:t>IWE – International Welding Engineer</a:t>
            </a:r>
          </a:p>
          <a:p>
            <a:endParaRPr lang="de-DE" sz="600" dirty="0">
              <a:latin typeface="Arial" panose="020B0604020202020204" pitchFamily="34" charset="0"/>
            </a:endParaRPr>
          </a:p>
          <a:p>
            <a:r>
              <a:rPr lang="de-DE" sz="1600" dirty="0">
                <a:latin typeface="Arial" panose="020B0604020202020204" pitchFamily="34" charset="0"/>
              </a:rPr>
              <a:t>Werkstoffprüfer</a:t>
            </a:r>
          </a:p>
          <a:p>
            <a:r>
              <a:rPr lang="de-DE" sz="1600" dirty="0">
                <a:latin typeface="Arial" panose="020B0604020202020204" pitchFamily="34" charset="0"/>
              </a:rPr>
              <a:t>Level 3 Prüfer der Verfahren VT-PT-MT-UT-RT-LT</a:t>
            </a:r>
          </a:p>
          <a:p>
            <a:r>
              <a:rPr lang="de-DE" sz="1600" dirty="0">
                <a:latin typeface="Arial" panose="020B0604020202020204" pitchFamily="34" charset="0"/>
              </a:rPr>
              <a:t>TOFD &amp; PAUT, TT &amp; HT</a:t>
            </a:r>
            <a:endParaRPr lang="de-DE" sz="1600" dirty="0"/>
          </a:p>
          <a:p>
            <a:pPr marL="285750" indent="-285750">
              <a:buFont typeface="Arial" panose="020B0604020202020204" pitchFamily="34" charset="0"/>
              <a:buChar char="•"/>
            </a:pPr>
            <a:endParaRPr lang="de-DE" sz="1600" dirty="0"/>
          </a:p>
        </p:txBody>
      </p:sp>
      <p:sp>
        <p:nvSpPr>
          <p:cNvPr id="6" name="Textfeld 5"/>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1) KURZVORSTELLUNG</a:t>
            </a:r>
            <a:endParaRPr lang="de-DE" sz="2000" dirty="0"/>
          </a:p>
        </p:txBody>
      </p:sp>
      <p:sp>
        <p:nvSpPr>
          <p:cNvPr id="7" name="Textfeld 6"/>
          <p:cNvSpPr txBox="1"/>
          <p:nvPr/>
        </p:nvSpPr>
        <p:spPr>
          <a:xfrm>
            <a:off x="309109" y="874888"/>
            <a:ext cx="6008936" cy="4524315"/>
          </a:xfrm>
          <a:prstGeom prst="rect">
            <a:avLst/>
          </a:prstGeom>
          <a:noFill/>
        </p:spPr>
        <p:txBody>
          <a:bodyPr wrap="square" rtlCol="0">
            <a:spAutoFit/>
          </a:bodyPr>
          <a:lstStyle/>
          <a:p>
            <a:r>
              <a:rPr lang="de-DE" dirty="0" err="1">
                <a:solidFill>
                  <a:schemeClr val="bg1">
                    <a:lumMod val="50000"/>
                  </a:schemeClr>
                </a:solidFill>
                <a:latin typeface="Arial" panose="020B0604020202020204" pitchFamily="34" charset="0"/>
              </a:rPr>
              <a:t>Metal</a:t>
            </a:r>
            <a:r>
              <a:rPr lang="de-DE" dirty="0">
                <a:solidFill>
                  <a:schemeClr val="bg1">
                    <a:lumMod val="50000"/>
                  </a:schemeClr>
                </a:solidFill>
                <a:latin typeface="Arial" panose="020B0604020202020204" pitchFamily="34" charset="0"/>
              </a:rPr>
              <a:t> Check Gruppe</a:t>
            </a:r>
          </a:p>
          <a:p>
            <a:endParaRPr lang="de-DE" dirty="0">
              <a:latin typeface="Arial" panose="020B0604020202020204" pitchFamily="34" charset="0"/>
            </a:endParaRPr>
          </a:p>
          <a:p>
            <a:r>
              <a:rPr lang="de-DE" dirty="0">
                <a:latin typeface="Arial" panose="020B0604020202020204" pitchFamily="34" charset="0"/>
              </a:rPr>
              <a:t>Schweiß- &amp; Prüfaufsicht</a:t>
            </a:r>
          </a:p>
          <a:p>
            <a:r>
              <a:rPr lang="de-DE" dirty="0">
                <a:latin typeface="Arial" panose="020B0604020202020204" pitchFamily="34" charset="0"/>
              </a:rPr>
              <a:t>Zerstörende und zerstörungsfreie Werkstoffprüfung</a:t>
            </a:r>
          </a:p>
          <a:p>
            <a:r>
              <a:rPr lang="de-DE" dirty="0">
                <a:latin typeface="Arial" panose="020B0604020202020204" pitchFamily="34" charset="0"/>
              </a:rPr>
              <a:t>(gängige Verfahren &amp; Sonderverfahren)</a:t>
            </a:r>
          </a:p>
          <a:p>
            <a:r>
              <a:rPr lang="de-DE" dirty="0">
                <a:latin typeface="Arial" panose="020B0604020202020204" pitchFamily="34" charset="0"/>
              </a:rPr>
              <a:t>Inspektion &amp; wiederkehrende Prüfungen</a:t>
            </a:r>
          </a:p>
          <a:p>
            <a:r>
              <a:rPr lang="de-DE" dirty="0">
                <a:latin typeface="Arial" panose="020B0604020202020204" pitchFamily="34" charset="0"/>
              </a:rPr>
              <a:t>Abnahme &amp; Unterstützung im Bereich 3.1/3.2</a:t>
            </a:r>
          </a:p>
          <a:p>
            <a:endParaRPr lang="de-DE" dirty="0">
              <a:latin typeface="Arial" panose="020B0604020202020204" pitchFamily="34" charset="0"/>
            </a:endParaRPr>
          </a:p>
          <a:p>
            <a:r>
              <a:rPr lang="de-DE" dirty="0">
                <a:latin typeface="Arial" panose="020B0604020202020204" pitchFamily="34" charset="0"/>
              </a:rPr>
              <a:t>Software-Schmiede – Individuallösungen Industrie 4.0</a:t>
            </a:r>
          </a:p>
          <a:p>
            <a:endParaRPr lang="de-DE" dirty="0">
              <a:latin typeface="Arial" panose="020B0604020202020204" pitchFamily="34" charset="0"/>
            </a:endParaRPr>
          </a:p>
          <a:p>
            <a:r>
              <a:rPr lang="de-DE" dirty="0">
                <a:latin typeface="Arial" panose="020B0604020202020204" pitchFamily="34" charset="0"/>
              </a:rPr>
              <a:t>15 Mitarbeiter in Deutschland</a:t>
            </a:r>
          </a:p>
          <a:p>
            <a:r>
              <a:rPr lang="de-DE" dirty="0">
                <a:latin typeface="Arial" panose="020B0604020202020204" pitchFamily="34" charset="0"/>
              </a:rPr>
              <a:t>		Burgkirchen (Burghausen)</a:t>
            </a:r>
          </a:p>
          <a:p>
            <a:r>
              <a:rPr lang="de-DE" dirty="0">
                <a:latin typeface="Arial" panose="020B0604020202020204" pitchFamily="34" charset="0"/>
              </a:rPr>
              <a:t>15 Mitarbeiter in Österreich</a:t>
            </a:r>
          </a:p>
          <a:p>
            <a:r>
              <a:rPr lang="de-DE" dirty="0">
                <a:latin typeface="Arial" panose="020B0604020202020204" pitchFamily="34" charset="0"/>
              </a:rPr>
              <a:t>		Braunau, Kremsmünster (MCÖ)</a:t>
            </a:r>
          </a:p>
          <a:p>
            <a:r>
              <a:rPr lang="de-DE" dirty="0">
                <a:latin typeface="Arial" panose="020B0604020202020204" pitchFamily="34" charset="0"/>
              </a:rPr>
              <a:t>		Wien (MCS)	</a:t>
            </a:r>
            <a:endParaRPr lang="de-DE" b="1" dirty="0"/>
          </a:p>
          <a:p>
            <a:pPr marL="285750" indent="-285750">
              <a:buFont typeface="Arial" panose="020B0604020202020204" pitchFamily="34" charset="0"/>
              <a:buChar char="•"/>
            </a:pPr>
            <a:endParaRPr lang="de-DE" dirty="0"/>
          </a:p>
        </p:txBody>
      </p:sp>
      <p:pic>
        <p:nvPicPr>
          <p:cNvPr id="2" name="Grafik 1">
            <a:extLst>
              <a:ext uri="{FF2B5EF4-FFF2-40B4-BE49-F238E27FC236}">
                <a16:creationId xmlns:a16="http://schemas.microsoft.com/office/drawing/2014/main" id="{4ADA57F4-5822-99A9-F535-314D1F80FC83}"/>
              </a:ext>
            </a:extLst>
          </p:cNvPr>
          <p:cNvPicPr>
            <a:picLocks noChangeAspect="1"/>
          </p:cNvPicPr>
          <p:nvPr/>
        </p:nvPicPr>
        <p:blipFill rotWithShape="1">
          <a:blip r:embed="rId3"/>
          <a:srcRect t="3361"/>
          <a:stretch/>
        </p:blipFill>
        <p:spPr bwMode="auto">
          <a:xfrm>
            <a:off x="6864429" y="1166327"/>
            <a:ext cx="1391724" cy="19093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2916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2062103"/>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CR … digitale Radiographie</a:t>
            </a:r>
          </a:p>
          <a:p>
            <a:endParaRPr lang="de-DE" sz="2000" b="1" dirty="0">
              <a:latin typeface="Arial" panose="020B0604020202020204" pitchFamily="34" charset="0"/>
            </a:endParaRPr>
          </a:p>
          <a:p>
            <a:pPr lvl="2"/>
            <a:endParaRPr lang="de-DE" sz="2000" dirty="0">
              <a:latin typeface="Arial" panose="020B0604020202020204" pitchFamily="34" charset="0"/>
            </a:endParaRPr>
          </a:p>
          <a:p>
            <a:r>
              <a:rPr lang="de-DE" sz="2800" b="1" dirty="0">
                <a:latin typeface="Arial" panose="020B0604020202020204" pitchFamily="34" charset="0"/>
              </a:rPr>
              <a:t>	</a:t>
            </a:r>
            <a:endParaRPr lang="de-DE" sz="1600" b="1" dirty="0">
              <a:latin typeface="Arial" panose="020B0604020202020204" pitchFamily="34" charset="0"/>
            </a:endParaRPr>
          </a:p>
          <a:p>
            <a:endParaRPr lang="de-DE" sz="2000" b="1" dirty="0">
              <a:latin typeface="Arial" panose="020B0604020202020204" pitchFamily="34" charset="0"/>
            </a:endParaRPr>
          </a:p>
        </p:txBody>
      </p:sp>
      <p:sp>
        <p:nvSpPr>
          <p:cNvPr id="3" name="Textfeld 2">
            <a:extLst>
              <a:ext uri="{FF2B5EF4-FFF2-40B4-BE49-F238E27FC236}">
                <a16:creationId xmlns:a16="http://schemas.microsoft.com/office/drawing/2014/main" id="{2F3823AB-AFDF-91FF-41CE-CF9ECC8B127A}"/>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RT CR</a:t>
            </a:r>
          </a:p>
        </p:txBody>
      </p:sp>
      <p:sp>
        <p:nvSpPr>
          <p:cNvPr id="4" name="Textfeld 3">
            <a:extLst>
              <a:ext uri="{FF2B5EF4-FFF2-40B4-BE49-F238E27FC236}">
                <a16:creationId xmlns:a16="http://schemas.microsoft.com/office/drawing/2014/main" id="{E833D54F-784C-D195-F191-4E4D8EE980B0}"/>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pic>
        <p:nvPicPr>
          <p:cNvPr id="5" name="Grafik 4">
            <a:extLst>
              <a:ext uri="{FF2B5EF4-FFF2-40B4-BE49-F238E27FC236}">
                <a16:creationId xmlns:a16="http://schemas.microsoft.com/office/drawing/2014/main" id="{CCBACE16-4EA4-89EF-31F6-51EAF690D8C2}"/>
              </a:ext>
            </a:extLst>
          </p:cNvPr>
          <p:cNvPicPr>
            <a:picLocks noChangeAspect="1"/>
          </p:cNvPicPr>
          <p:nvPr/>
        </p:nvPicPr>
        <p:blipFill>
          <a:blip r:embed="rId2"/>
          <a:stretch>
            <a:fillRect/>
          </a:stretch>
        </p:blipFill>
        <p:spPr>
          <a:xfrm>
            <a:off x="184254" y="1176648"/>
            <a:ext cx="9209517" cy="4843152"/>
          </a:xfrm>
          <a:prstGeom prst="rect">
            <a:avLst/>
          </a:prstGeom>
        </p:spPr>
      </p:pic>
      <p:sp>
        <p:nvSpPr>
          <p:cNvPr id="6" name="Textfeld 5">
            <a:extLst>
              <a:ext uri="{FF2B5EF4-FFF2-40B4-BE49-F238E27FC236}">
                <a16:creationId xmlns:a16="http://schemas.microsoft.com/office/drawing/2014/main" id="{25D5603D-D607-ACD3-ADE1-2F02DC0DAD63}"/>
              </a:ext>
            </a:extLst>
          </p:cNvPr>
          <p:cNvSpPr txBox="1"/>
          <p:nvPr/>
        </p:nvSpPr>
        <p:spPr>
          <a:xfrm>
            <a:off x="9690099" y="1142678"/>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RT</a:t>
            </a:r>
          </a:p>
        </p:txBody>
      </p:sp>
      <p:sp>
        <p:nvSpPr>
          <p:cNvPr id="7" name="Textfeld 6">
            <a:extLst>
              <a:ext uri="{FF2B5EF4-FFF2-40B4-BE49-F238E27FC236}">
                <a16:creationId xmlns:a16="http://schemas.microsoft.com/office/drawing/2014/main" id="{11ED46A4-D984-2267-AE95-DAFA8653169F}"/>
              </a:ext>
            </a:extLst>
          </p:cNvPr>
          <p:cNvSpPr txBox="1"/>
          <p:nvPr/>
        </p:nvSpPr>
        <p:spPr>
          <a:xfrm>
            <a:off x="9690098" y="2675254"/>
            <a:ext cx="2171779" cy="1200329"/>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2582612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1446550"/>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CR … digitale Radiographie</a:t>
            </a:r>
            <a:endParaRPr lang="de-DE" sz="2000" dirty="0">
              <a:latin typeface="Arial" panose="020B0604020202020204" pitchFamily="34" charset="0"/>
            </a:endParaRPr>
          </a:p>
          <a:p>
            <a:r>
              <a:rPr lang="de-DE" sz="2800" b="1" dirty="0">
                <a:latin typeface="Arial" panose="020B0604020202020204" pitchFamily="34" charset="0"/>
              </a:rPr>
              <a:t>	</a:t>
            </a:r>
            <a:endParaRPr lang="de-DE" sz="1600" b="1" dirty="0">
              <a:latin typeface="Arial" panose="020B0604020202020204" pitchFamily="34" charset="0"/>
            </a:endParaRPr>
          </a:p>
          <a:p>
            <a:endParaRPr lang="de-DE" sz="2000" b="1" dirty="0">
              <a:latin typeface="Arial" panose="020B0604020202020204" pitchFamily="34" charset="0"/>
            </a:endParaRPr>
          </a:p>
        </p:txBody>
      </p:sp>
      <p:grpSp>
        <p:nvGrpSpPr>
          <p:cNvPr id="7" name="Gruppieren 6"/>
          <p:cNvGrpSpPr/>
          <p:nvPr/>
        </p:nvGrpSpPr>
        <p:grpSpPr>
          <a:xfrm>
            <a:off x="542925" y="1651778"/>
            <a:ext cx="8997549" cy="4603772"/>
            <a:chOff x="771525" y="826278"/>
            <a:chExt cx="8997549" cy="4603772"/>
          </a:xfrm>
        </p:grpSpPr>
        <p:pic>
          <p:nvPicPr>
            <p:cNvPr id="3" name="Grafik 2"/>
            <p:cNvPicPr>
              <a:picLocks noChangeAspect="1"/>
            </p:cNvPicPr>
            <p:nvPr/>
          </p:nvPicPr>
          <p:blipFill>
            <a:blip r:embed="rId2"/>
            <a:stretch>
              <a:fillRect/>
            </a:stretch>
          </p:blipFill>
          <p:spPr>
            <a:xfrm>
              <a:off x="771525" y="829368"/>
              <a:ext cx="3037289" cy="2409825"/>
            </a:xfrm>
            <a:prstGeom prst="rect">
              <a:avLst/>
            </a:prstGeom>
          </p:spPr>
        </p:pic>
        <p:pic>
          <p:nvPicPr>
            <p:cNvPr id="4" name="Grafik 3"/>
            <p:cNvPicPr>
              <a:picLocks noChangeAspect="1"/>
            </p:cNvPicPr>
            <p:nvPr/>
          </p:nvPicPr>
          <p:blipFill>
            <a:blip r:embed="rId3"/>
            <a:stretch>
              <a:fillRect/>
            </a:stretch>
          </p:blipFill>
          <p:spPr>
            <a:xfrm>
              <a:off x="4257675" y="829367"/>
              <a:ext cx="2743200" cy="2409825"/>
            </a:xfrm>
            <a:prstGeom prst="rect">
              <a:avLst/>
            </a:prstGeom>
          </p:spPr>
        </p:pic>
        <p:pic>
          <p:nvPicPr>
            <p:cNvPr id="5" name="Grafik 4"/>
            <p:cNvPicPr>
              <a:picLocks noChangeAspect="1"/>
            </p:cNvPicPr>
            <p:nvPr/>
          </p:nvPicPr>
          <p:blipFill>
            <a:blip r:embed="rId4"/>
            <a:stretch>
              <a:fillRect/>
            </a:stretch>
          </p:blipFill>
          <p:spPr>
            <a:xfrm>
              <a:off x="7449736" y="826278"/>
              <a:ext cx="2319338" cy="2412914"/>
            </a:xfrm>
            <a:prstGeom prst="rect">
              <a:avLst/>
            </a:prstGeom>
          </p:spPr>
        </p:pic>
        <p:pic>
          <p:nvPicPr>
            <p:cNvPr id="6" name="Grafik 5"/>
            <p:cNvPicPr>
              <a:picLocks noChangeAspect="1"/>
            </p:cNvPicPr>
            <p:nvPr/>
          </p:nvPicPr>
          <p:blipFill rotWithShape="1">
            <a:blip r:embed="rId5"/>
            <a:srcRect t="34647" b="31950"/>
            <a:stretch/>
          </p:blipFill>
          <p:spPr>
            <a:xfrm>
              <a:off x="771525" y="3378200"/>
              <a:ext cx="8997549" cy="2051850"/>
            </a:xfrm>
            <a:prstGeom prst="rect">
              <a:avLst/>
            </a:prstGeom>
          </p:spPr>
        </p:pic>
      </p:grpSp>
      <p:sp>
        <p:nvSpPr>
          <p:cNvPr id="8" name="Textfeld 7">
            <a:extLst>
              <a:ext uri="{FF2B5EF4-FFF2-40B4-BE49-F238E27FC236}">
                <a16:creationId xmlns:a16="http://schemas.microsoft.com/office/drawing/2014/main" id="{DCE376AD-B127-1445-C246-9556C05B243F}"/>
              </a:ext>
            </a:extLst>
          </p:cNvPr>
          <p:cNvSpPr txBox="1"/>
          <p:nvPr/>
        </p:nvSpPr>
        <p:spPr>
          <a:xfrm>
            <a:off x="9690100" y="4207830"/>
            <a:ext cx="2171779" cy="2308324"/>
          </a:xfrm>
          <a:prstGeom prst="rect">
            <a:avLst/>
          </a:prstGeom>
          <a:solidFill>
            <a:schemeClr val="tx1"/>
          </a:solidFill>
        </p:spPr>
        <p:txBody>
          <a:bodyPr wrap="square" rtlCol="0">
            <a:spAutoFit/>
          </a:bodyPr>
          <a:lstStyle/>
          <a:p>
            <a:pPr algn="ctr"/>
            <a:r>
              <a:rPr lang="de-DE" sz="7200" b="1" dirty="0">
                <a:solidFill>
                  <a:schemeClr val="bg1"/>
                </a:solidFill>
                <a:latin typeface="Arial Black" panose="020B0A04020102020204" pitchFamily="34" charset="0"/>
              </a:rPr>
              <a:t>RT CR</a:t>
            </a:r>
          </a:p>
        </p:txBody>
      </p:sp>
      <p:sp>
        <p:nvSpPr>
          <p:cNvPr id="9" name="Textfeld 8">
            <a:extLst>
              <a:ext uri="{FF2B5EF4-FFF2-40B4-BE49-F238E27FC236}">
                <a16:creationId xmlns:a16="http://schemas.microsoft.com/office/drawing/2014/main" id="{FE737C77-2A47-D09B-CA4D-60CE5ED06297}"/>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1814102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1446550"/>
          </a:xfrm>
          <a:prstGeom prst="rect">
            <a:avLst/>
          </a:prstGeom>
          <a:noFill/>
        </p:spPr>
        <p:txBody>
          <a:bodyPr wrap="square" rtlCol="0">
            <a:spAutoFit/>
          </a:bodyPr>
          <a:lstStyle/>
          <a:p>
            <a:endParaRPr lang="de-DE" sz="2000" b="1" dirty="0">
              <a:latin typeface="Arial" panose="020B0604020202020204" pitchFamily="34" charset="0"/>
            </a:endParaRPr>
          </a:p>
          <a:p>
            <a:r>
              <a:rPr lang="de-DE" sz="2000" b="1" dirty="0">
                <a:latin typeface="Arial" panose="020B0604020202020204" pitchFamily="34" charset="0"/>
              </a:rPr>
              <a:t>CR … digitale Radiographie</a:t>
            </a:r>
            <a:endParaRPr lang="de-DE" sz="2000" dirty="0">
              <a:latin typeface="Arial" panose="020B0604020202020204" pitchFamily="34" charset="0"/>
            </a:endParaRPr>
          </a:p>
          <a:p>
            <a:r>
              <a:rPr lang="de-DE" sz="2800" b="1" dirty="0">
                <a:latin typeface="Arial" panose="020B0604020202020204" pitchFamily="34" charset="0"/>
              </a:rPr>
              <a:t>	</a:t>
            </a:r>
            <a:endParaRPr lang="de-DE" sz="1600" b="1" dirty="0">
              <a:latin typeface="Arial" panose="020B0604020202020204" pitchFamily="34" charset="0"/>
            </a:endParaRPr>
          </a:p>
          <a:p>
            <a:endParaRPr lang="de-DE" sz="2000" b="1" dirty="0">
              <a:latin typeface="Arial" panose="020B0604020202020204" pitchFamily="34" charset="0"/>
            </a:endParaRPr>
          </a:p>
        </p:txBody>
      </p:sp>
      <p:grpSp>
        <p:nvGrpSpPr>
          <p:cNvPr id="3" name="Gruppieren 2"/>
          <p:cNvGrpSpPr/>
          <p:nvPr/>
        </p:nvGrpSpPr>
        <p:grpSpPr>
          <a:xfrm>
            <a:off x="269875" y="1381124"/>
            <a:ext cx="11591925" cy="4804585"/>
            <a:chOff x="295275" y="822324"/>
            <a:chExt cx="11591925" cy="4804585"/>
          </a:xfrm>
        </p:grpSpPr>
        <p:pic>
          <p:nvPicPr>
            <p:cNvPr id="7" name="Grafik 6"/>
            <p:cNvPicPr>
              <a:picLocks noChangeAspect="1"/>
            </p:cNvPicPr>
            <p:nvPr/>
          </p:nvPicPr>
          <p:blipFill>
            <a:blip r:embed="rId2"/>
            <a:stretch>
              <a:fillRect/>
            </a:stretch>
          </p:blipFill>
          <p:spPr>
            <a:xfrm>
              <a:off x="6281738" y="822325"/>
              <a:ext cx="5605462" cy="3715529"/>
            </a:xfrm>
            <a:prstGeom prst="rect">
              <a:avLst/>
            </a:prstGeom>
          </p:spPr>
        </p:pic>
        <p:pic>
          <p:nvPicPr>
            <p:cNvPr id="8" name="Grafik 7"/>
            <p:cNvPicPr>
              <a:picLocks noChangeAspect="1"/>
            </p:cNvPicPr>
            <p:nvPr/>
          </p:nvPicPr>
          <p:blipFill>
            <a:blip r:embed="rId3"/>
            <a:stretch>
              <a:fillRect/>
            </a:stretch>
          </p:blipFill>
          <p:spPr>
            <a:xfrm>
              <a:off x="295275" y="822324"/>
              <a:ext cx="5597632" cy="3715529"/>
            </a:xfrm>
            <a:prstGeom prst="rect">
              <a:avLst/>
            </a:prstGeom>
          </p:spPr>
        </p:pic>
        <p:pic>
          <p:nvPicPr>
            <p:cNvPr id="9" name="Grafik 8"/>
            <p:cNvPicPr>
              <a:picLocks noChangeAspect="1"/>
            </p:cNvPicPr>
            <p:nvPr/>
          </p:nvPicPr>
          <p:blipFill>
            <a:blip r:embed="rId4"/>
            <a:stretch>
              <a:fillRect/>
            </a:stretch>
          </p:blipFill>
          <p:spPr>
            <a:xfrm>
              <a:off x="6281738" y="4611246"/>
              <a:ext cx="5605462" cy="887854"/>
            </a:xfrm>
            <a:prstGeom prst="rect">
              <a:avLst/>
            </a:prstGeom>
          </p:spPr>
        </p:pic>
        <p:sp>
          <p:nvSpPr>
            <p:cNvPr id="10" name="Rechteck 9"/>
            <p:cNvSpPr/>
            <p:nvPr/>
          </p:nvSpPr>
          <p:spPr>
            <a:xfrm>
              <a:off x="295275" y="4611246"/>
              <a:ext cx="5124450" cy="1015663"/>
            </a:xfrm>
            <a:prstGeom prst="rect">
              <a:avLst/>
            </a:prstGeom>
          </p:spPr>
          <p:txBody>
            <a:bodyPr wrap="square">
              <a:spAutoFit/>
            </a:bodyPr>
            <a:lstStyle/>
            <a:p>
              <a:r>
                <a:rPr lang="de-DE" sz="2000" dirty="0">
                  <a:latin typeface="Arial" panose="020B0604020202020204" pitchFamily="34" charset="0"/>
                </a:rPr>
                <a:t>Sichtbarer Bereich der Graustufen wird verschoben, ohne die Originaldaten zu verändern!</a:t>
              </a:r>
            </a:p>
          </p:txBody>
        </p:sp>
      </p:grpSp>
      <p:sp>
        <p:nvSpPr>
          <p:cNvPr id="4" name="Textfeld 3">
            <a:extLst>
              <a:ext uri="{FF2B5EF4-FFF2-40B4-BE49-F238E27FC236}">
                <a16:creationId xmlns:a16="http://schemas.microsoft.com/office/drawing/2014/main" id="{6A435D5E-A5B9-AD6B-E092-B74B6993C91C}"/>
              </a:ext>
            </a:extLst>
          </p:cNvPr>
          <p:cNvSpPr txBox="1"/>
          <p:nvPr/>
        </p:nvSpPr>
        <p:spPr>
          <a:xfrm>
            <a:off x="9690100" y="4207830"/>
            <a:ext cx="2171779" cy="2308324"/>
          </a:xfrm>
          <a:prstGeom prst="rect">
            <a:avLst/>
          </a:prstGeom>
          <a:solidFill>
            <a:schemeClr val="tx1"/>
          </a:solidFill>
          <a:ln>
            <a:solidFill>
              <a:schemeClr val="bg1"/>
            </a:solidFill>
          </a:ln>
        </p:spPr>
        <p:txBody>
          <a:bodyPr wrap="square" rtlCol="0">
            <a:spAutoFit/>
          </a:bodyPr>
          <a:lstStyle/>
          <a:p>
            <a:pPr algn="ctr"/>
            <a:r>
              <a:rPr lang="de-DE" sz="7200" b="1" dirty="0">
                <a:solidFill>
                  <a:schemeClr val="bg1"/>
                </a:solidFill>
                <a:latin typeface="Arial Black" panose="020B0A04020102020204" pitchFamily="34" charset="0"/>
              </a:rPr>
              <a:t>RT CR</a:t>
            </a:r>
          </a:p>
        </p:txBody>
      </p:sp>
      <p:sp>
        <p:nvSpPr>
          <p:cNvPr id="5" name="Textfeld 4">
            <a:extLst>
              <a:ext uri="{FF2B5EF4-FFF2-40B4-BE49-F238E27FC236}">
                <a16:creationId xmlns:a16="http://schemas.microsoft.com/office/drawing/2014/main" id="{6FE809D7-2011-6FC5-5E28-E19F0B15BF68}"/>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4) Junge ZfP Verfahren „Alternativen zum Röntgen und Ultraschall“</a:t>
            </a:r>
          </a:p>
        </p:txBody>
      </p:sp>
    </p:spTree>
    <p:extLst>
      <p:ext uri="{BB962C8B-B14F-4D97-AF65-F5344CB8AC3E}">
        <p14:creationId xmlns:p14="http://schemas.microsoft.com/office/powerpoint/2010/main" val="532439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11887200" cy="1138773"/>
          </a:xfrm>
          <a:prstGeom prst="rect">
            <a:avLst/>
          </a:prstGeom>
          <a:noFill/>
        </p:spPr>
        <p:txBody>
          <a:bodyPr wrap="square" rtlCol="0">
            <a:spAutoFit/>
          </a:bodyPr>
          <a:lstStyle/>
          <a:p>
            <a:endParaRPr lang="de-DE" sz="2000" b="1" dirty="0">
              <a:latin typeface="Arial" panose="020B0604020202020204" pitchFamily="34" charset="0"/>
            </a:endParaRPr>
          </a:p>
          <a:p>
            <a:r>
              <a:rPr lang="de-DE" sz="2800" b="1" dirty="0">
                <a:latin typeface="Arial" panose="020B0604020202020204" pitchFamily="34" charset="0"/>
              </a:rPr>
              <a:t>	</a:t>
            </a:r>
            <a:endParaRPr lang="de-DE" sz="1600" b="1" dirty="0">
              <a:latin typeface="Arial" panose="020B0604020202020204" pitchFamily="34" charset="0"/>
            </a:endParaRPr>
          </a:p>
          <a:p>
            <a:endParaRPr lang="de-DE" sz="2000" b="1" dirty="0">
              <a:latin typeface="Arial" panose="020B0604020202020204" pitchFamily="34" charset="0"/>
            </a:endParaRPr>
          </a:p>
        </p:txBody>
      </p:sp>
      <p:sp>
        <p:nvSpPr>
          <p:cNvPr id="4" name="Textfeld 3">
            <a:extLst>
              <a:ext uri="{FF2B5EF4-FFF2-40B4-BE49-F238E27FC236}">
                <a16:creationId xmlns:a16="http://schemas.microsoft.com/office/drawing/2014/main" id="{6A435D5E-A5B9-AD6B-E092-B74B6993C91C}"/>
              </a:ext>
            </a:extLst>
          </p:cNvPr>
          <p:cNvSpPr txBox="1"/>
          <p:nvPr/>
        </p:nvSpPr>
        <p:spPr>
          <a:xfrm>
            <a:off x="9690100" y="4703130"/>
            <a:ext cx="2171779" cy="1200329"/>
          </a:xfrm>
          <a:prstGeom prst="rect">
            <a:avLst/>
          </a:prstGeom>
          <a:solidFill>
            <a:schemeClr val="tx1"/>
          </a:solidFill>
          <a:ln>
            <a:solidFill>
              <a:schemeClr val="bg1"/>
            </a:solidFill>
          </a:ln>
        </p:spPr>
        <p:txBody>
          <a:bodyPr wrap="square" rtlCol="0">
            <a:spAutoFit/>
          </a:bodyPr>
          <a:lstStyle/>
          <a:p>
            <a:pPr algn="ctr"/>
            <a:r>
              <a:rPr lang="de-DE" sz="7200" b="1" dirty="0">
                <a:solidFill>
                  <a:schemeClr val="bg1"/>
                </a:solidFill>
                <a:latin typeface="Arial Black" panose="020B0A04020102020204" pitchFamily="34" charset="0"/>
              </a:rPr>
              <a:t>ZFP</a:t>
            </a:r>
          </a:p>
        </p:txBody>
      </p:sp>
      <p:sp>
        <p:nvSpPr>
          <p:cNvPr id="5" name="Textfeld 4">
            <a:extLst>
              <a:ext uri="{FF2B5EF4-FFF2-40B4-BE49-F238E27FC236}">
                <a16:creationId xmlns:a16="http://schemas.microsoft.com/office/drawing/2014/main" id="{6FE809D7-2011-6FC5-5E28-E19F0B15BF68}"/>
              </a:ext>
            </a:extLst>
          </p:cNvPr>
          <p:cNvSpPr txBox="1"/>
          <p:nvPr/>
        </p:nvSpPr>
        <p:spPr>
          <a:xfrm>
            <a:off x="0" y="259982"/>
            <a:ext cx="8934450" cy="400110"/>
          </a:xfrm>
          <a:prstGeom prst="rect">
            <a:avLst/>
          </a:prstGeom>
          <a:noFill/>
        </p:spPr>
        <p:txBody>
          <a:bodyPr wrap="square" rtlCol="0">
            <a:spAutoFit/>
          </a:bodyPr>
          <a:lstStyle/>
          <a:p>
            <a:r>
              <a:rPr lang="de-DE" sz="2000" b="1" dirty="0">
                <a:latin typeface="Arial" panose="020B0604020202020204" pitchFamily="34" charset="0"/>
              </a:rPr>
              <a:t>ÜBERSICHTSBLATT über die </a:t>
            </a:r>
            <a:r>
              <a:rPr lang="de-DE" sz="2000" b="1" u="sng" dirty="0">
                <a:latin typeface="Arial" panose="020B0604020202020204" pitchFamily="34" charset="0"/>
              </a:rPr>
              <a:t>EN ISO 5817 und den ZFP Verfahren</a:t>
            </a:r>
          </a:p>
        </p:txBody>
      </p:sp>
      <p:pic>
        <p:nvPicPr>
          <p:cNvPr id="11" name="Grafik 10">
            <a:extLst>
              <a:ext uri="{FF2B5EF4-FFF2-40B4-BE49-F238E27FC236}">
                <a16:creationId xmlns:a16="http://schemas.microsoft.com/office/drawing/2014/main" id="{01B7AC63-498D-A991-64FD-6C5FE2547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921628"/>
            <a:ext cx="5130800" cy="5130800"/>
          </a:xfrm>
          <a:prstGeom prst="rect">
            <a:avLst/>
          </a:prstGeom>
          <a:ln>
            <a:solidFill>
              <a:srgbClr val="FF0000"/>
            </a:solidFill>
          </a:ln>
        </p:spPr>
      </p:pic>
      <p:pic>
        <p:nvPicPr>
          <p:cNvPr id="13" name="Grafik 12">
            <a:extLst>
              <a:ext uri="{FF2B5EF4-FFF2-40B4-BE49-F238E27FC236}">
                <a16:creationId xmlns:a16="http://schemas.microsoft.com/office/drawing/2014/main" id="{A36B9FDA-030B-A4B8-B764-074C6295758B}"/>
              </a:ext>
            </a:extLst>
          </p:cNvPr>
          <p:cNvPicPr>
            <a:picLocks noChangeAspect="1"/>
          </p:cNvPicPr>
          <p:nvPr/>
        </p:nvPicPr>
        <p:blipFill>
          <a:blip r:embed="rId3"/>
          <a:stretch>
            <a:fillRect/>
          </a:stretch>
        </p:blipFill>
        <p:spPr>
          <a:xfrm>
            <a:off x="5537200" y="921627"/>
            <a:ext cx="3725630" cy="5130799"/>
          </a:xfrm>
          <a:prstGeom prst="rect">
            <a:avLst/>
          </a:prstGeom>
          <a:ln>
            <a:solidFill>
              <a:srgbClr val="FF0000"/>
            </a:solidFill>
          </a:ln>
        </p:spPr>
      </p:pic>
    </p:spTree>
    <p:extLst>
      <p:ext uri="{BB962C8B-B14F-4D97-AF65-F5344CB8AC3E}">
        <p14:creationId xmlns:p14="http://schemas.microsoft.com/office/powerpoint/2010/main" val="2888705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5) Industrie 4.0</a:t>
            </a:r>
          </a:p>
        </p:txBody>
      </p:sp>
      <p:sp>
        <p:nvSpPr>
          <p:cNvPr id="3" name="Textplatzhalter 2"/>
          <p:cNvSpPr>
            <a:spLocks noGrp="1"/>
          </p:cNvSpPr>
          <p:nvPr>
            <p:ph type="body" idx="1"/>
          </p:nvPr>
        </p:nvSpPr>
        <p:spPr/>
        <p:txBody>
          <a:bodyPr/>
          <a:lstStyle/>
          <a:p>
            <a:r>
              <a:rPr lang="de-DE" dirty="0"/>
              <a:t>Der neue Ansatz im Bereich der ZfP – Schweißnahtprüfungen </a:t>
            </a:r>
          </a:p>
          <a:p>
            <a:r>
              <a:rPr lang="de-DE" dirty="0"/>
              <a:t>planen &amp; steuern</a:t>
            </a:r>
          </a:p>
        </p:txBody>
      </p:sp>
    </p:spTree>
    <p:extLst>
      <p:ext uri="{BB962C8B-B14F-4D97-AF65-F5344CB8AC3E}">
        <p14:creationId xmlns:p14="http://schemas.microsoft.com/office/powerpoint/2010/main" val="2479797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59982"/>
            <a:ext cx="11887200" cy="1323439"/>
          </a:xfrm>
          <a:prstGeom prst="rect">
            <a:avLst/>
          </a:prstGeom>
          <a:noFill/>
        </p:spPr>
        <p:txBody>
          <a:bodyPr wrap="square" rtlCol="0">
            <a:spAutoFit/>
          </a:bodyPr>
          <a:lstStyle/>
          <a:p>
            <a:r>
              <a:rPr lang="de-DE" sz="2000" b="1" dirty="0">
                <a:latin typeface="Arial" panose="020B0604020202020204" pitchFamily="34" charset="0"/>
              </a:rPr>
              <a:t>5) Industrie 4.0 – der neue Ansatz im Bereich der ZfP </a:t>
            </a:r>
          </a:p>
          <a:p>
            <a:endParaRPr lang="de-DE" sz="2000" b="1" dirty="0">
              <a:latin typeface="Arial" panose="020B0604020202020204" pitchFamily="34" charset="0"/>
            </a:endParaRPr>
          </a:p>
          <a:p>
            <a:r>
              <a:rPr lang="de-DE" sz="2000" b="1" dirty="0">
                <a:latin typeface="Arial" panose="020B0604020202020204" pitchFamily="34" charset="0"/>
              </a:rPr>
              <a:t>	</a:t>
            </a:r>
            <a:endParaRPr lang="de-DE" sz="2000" dirty="0">
              <a:latin typeface="Arial" panose="020B0604020202020204" pitchFamily="34" charset="0"/>
            </a:endParaRPr>
          </a:p>
          <a:p>
            <a:r>
              <a:rPr lang="de-DE" sz="2000" b="1" dirty="0">
                <a:latin typeface="Arial" panose="020B0604020202020204" pitchFamily="34" charset="0"/>
              </a:rPr>
              <a:t>	</a:t>
            </a:r>
            <a:endParaRPr lang="en-US" sz="2000" b="1" dirty="0">
              <a:latin typeface="Arial" panose="020B0604020202020204" pitchFamily="34" charset="0"/>
            </a:endParaRPr>
          </a:p>
        </p:txBody>
      </p:sp>
      <p:pic>
        <p:nvPicPr>
          <p:cNvPr id="3" name="Grafik 2">
            <a:extLst>
              <a:ext uri="{FF2B5EF4-FFF2-40B4-BE49-F238E27FC236}">
                <a16:creationId xmlns:a16="http://schemas.microsoft.com/office/drawing/2014/main" id="{68FE26E8-9423-290D-A2B0-D06B0460D462}"/>
              </a:ext>
            </a:extLst>
          </p:cNvPr>
          <p:cNvPicPr>
            <a:picLocks noChangeAspect="1"/>
          </p:cNvPicPr>
          <p:nvPr/>
        </p:nvPicPr>
        <p:blipFill>
          <a:blip r:embed="rId2"/>
          <a:stretch>
            <a:fillRect/>
          </a:stretch>
        </p:blipFill>
        <p:spPr>
          <a:xfrm>
            <a:off x="787400" y="730310"/>
            <a:ext cx="8029833" cy="5746689"/>
          </a:xfrm>
          <a:prstGeom prst="rect">
            <a:avLst/>
          </a:prstGeom>
        </p:spPr>
      </p:pic>
    </p:spTree>
    <p:extLst>
      <p:ext uri="{BB962C8B-B14F-4D97-AF65-F5344CB8AC3E}">
        <p14:creationId xmlns:p14="http://schemas.microsoft.com/office/powerpoint/2010/main" val="2427456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59982"/>
            <a:ext cx="11887200" cy="1631216"/>
          </a:xfrm>
          <a:prstGeom prst="rect">
            <a:avLst/>
          </a:prstGeom>
          <a:noFill/>
        </p:spPr>
        <p:txBody>
          <a:bodyPr wrap="square" rtlCol="0">
            <a:spAutoFit/>
          </a:bodyPr>
          <a:lstStyle/>
          <a:p>
            <a:r>
              <a:rPr lang="de-DE" sz="2000" b="1" dirty="0">
                <a:latin typeface="Arial" panose="020B0604020202020204" pitchFamily="34" charset="0"/>
              </a:rPr>
              <a:t>5) Industrie 4.0 – der neue Ansatz im Bereich der ZfP </a:t>
            </a:r>
          </a:p>
          <a:p>
            <a:endParaRPr lang="de-DE" sz="2000" b="1" dirty="0">
              <a:latin typeface="Arial" panose="020B0604020202020204" pitchFamily="34" charset="0"/>
            </a:endParaRPr>
          </a:p>
          <a:p>
            <a:r>
              <a:rPr lang="de-DE" sz="2000" b="1" dirty="0">
                <a:latin typeface="Arial" panose="020B0604020202020204" pitchFamily="34" charset="0"/>
              </a:rPr>
              <a:t>	Auftragsmanagement für Stahl, Rohrleitungs- &amp; Apparatebauer</a:t>
            </a:r>
          </a:p>
          <a:p>
            <a:r>
              <a:rPr lang="de-DE" sz="2000" b="1" dirty="0">
                <a:latin typeface="Arial" panose="020B0604020202020204" pitchFamily="34" charset="0"/>
              </a:rPr>
              <a:t>	</a:t>
            </a:r>
            <a:endParaRPr lang="de-DE" sz="2000" dirty="0">
              <a:latin typeface="Arial" panose="020B0604020202020204" pitchFamily="34" charset="0"/>
            </a:endParaRPr>
          </a:p>
          <a:p>
            <a:r>
              <a:rPr lang="de-DE" sz="2000" b="1" dirty="0">
                <a:latin typeface="Arial" panose="020B0604020202020204" pitchFamily="34" charset="0"/>
              </a:rPr>
              <a:t>	</a:t>
            </a:r>
            <a:endParaRPr lang="en-US" sz="2000" b="1" dirty="0">
              <a:latin typeface="Arial" panose="020B0604020202020204" pitchFamily="34" charset="0"/>
            </a:endParaRPr>
          </a:p>
        </p:txBody>
      </p:sp>
      <p:pic>
        <p:nvPicPr>
          <p:cNvPr id="5" name="Grafik 4"/>
          <p:cNvPicPr>
            <a:picLocks noChangeAspect="1"/>
          </p:cNvPicPr>
          <p:nvPr/>
        </p:nvPicPr>
        <p:blipFill rotWithShape="1">
          <a:blip r:embed="rId2"/>
          <a:srcRect t="7496"/>
          <a:stretch/>
        </p:blipFill>
        <p:spPr>
          <a:xfrm>
            <a:off x="973471" y="1268626"/>
            <a:ext cx="8607134" cy="5262825"/>
          </a:xfrm>
          <a:prstGeom prst="rect">
            <a:avLst/>
          </a:prstGeom>
        </p:spPr>
      </p:pic>
      <p:sp>
        <p:nvSpPr>
          <p:cNvPr id="10" name="Rechteck 9"/>
          <p:cNvSpPr/>
          <p:nvPr/>
        </p:nvSpPr>
        <p:spPr>
          <a:xfrm>
            <a:off x="1853514" y="1817057"/>
            <a:ext cx="881448" cy="17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84985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259982"/>
            <a:ext cx="11887200" cy="1631216"/>
          </a:xfrm>
          <a:prstGeom prst="rect">
            <a:avLst/>
          </a:prstGeom>
          <a:noFill/>
        </p:spPr>
        <p:txBody>
          <a:bodyPr wrap="square" rtlCol="0">
            <a:spAutoFit/>
          </a:bodyPr>
          <a:lstStyle/>
          <a:p>
            <a:r>
              <a:rPr lang="de-DE" sz="2000" b="1" dirty="0">
                <a:latin typeface="Arial" panose="020B0604020202020204" pitchFamily="34" charset="0"/>
              </a:rPr>
              <a:t>5) Industrie 4.0 – der neue Ansatz im Bereich der ZfP </a:t>
            </a:r>
          </a:p>
          <a:p>
            <a:endParaRPr lang="de-DE" sz="2000" b="1" dirty="0">
              <a:latin typeface="Arial" panose="020B0604020202020204" pitchFamily="34" charset="0"/>
            </a:endParaRPr>
          </a:p>
          <a:p>
            <a:r>
              <a:rPr lang="de-DE" sz="2000" b="1" dirty="0">
                <a:latin typeface="Arial" panose="020B0604020202020204" pitchFamily="34" charset="0"/>
              </a:rPr>
              <a:t>	Auftragsmanagement für Apparatebauer - Dokumentenverwaltung</a:t>
            </a:r>
          </a:p>
          <a:p>
            <a:r>
              <a:rPr lang="de-DE" sz="2000" b="1" dirty="0">
                <a:latin typeface="Arial" panose="020B0604020202020204" pitchFamily="34" charset="0"/>
              </a:rPr>
              <a:t>	</a:t>
            </a:r>
            <a:endParaRPr lang="de-DE" sz="2000" dirty="0">
              <a:latin typeface="Arial" panose="020B0604020202020204" pitchFamily="34" charset="0"/>
            </a:endParaRPr>
          </a:p>
          <a:p>
            <a:r>
              <a:rPr lang="de-DE" sz="2000" b="1" dirty="0">
                <a:latin typeface="Arial" panose="020B0604020202020204" pitchFamily="34" charset="0"/>
              </a:rPr>
              <a:t>	</a:t>
            </a:r>
            <a:endParaRPr lang="en-US" sz="2000" b="1" dirty="0">
              <a:latin typeface="Arial" panose="020B0604020202020204" pitchFamily="34" charset="0"/>
            </a:endParaRPr>
          </a:p>
        </p:txBody>
      </p:sp>
      <p:pic>
        <p:nvPicPr>
          <p:cNvPr id="2" name="Grafik 1"/>
          <p:cNvPicPr>
            <a:picLocks noChangeAspect="1"/>
          </p:cNvPicPr>
          <p:nvPr/>
        </p:nvPicPr>
        <p:blipFill>
          <a:blip r:embed="rId2"/>
          <a:stretch>
            <a:fillRect/>
          </a:stretch>
        </p:blipFill>
        <p:spPr>
          <a:xfrm>
            <a:off x="1009135" y="1276186"/>
            <a:ext cx="7836355" cy="5215230"/>
          </a:xfrm>
          <a:prstGeom prst="rect">
            <a:avLst/>
          </a:prstGeom>
        </p:spPr>
      </p:pic>
      <p:pic>
        <p:nvPicPr>
          <p:cNvPr id="3" name="Grafik 2"/>
          <p:cNvPicPr>
            <a:picLocks noChangeAspect="1"/>
          </p:cNvPicPr>
          <p:nvPr/>
        </p:nvPicPr>
        <p:blipFill>
          <a:blip r:embed="rId3"/>
          <a:stretch>
            <a:fillRect/>
          </a:stretch>
        </p:blipFill>
        <p:spPr>
          <a:xfrm>
            <a:off x="7021855" y="1589903"/>
            <a:ext cx="3860329" cy="4730984"/>
          </a:xfrm>
          <a:prstGeom prst="rect">
            <a:avLst/>
          </a:prstGeom>
          <a:ln>
            <a:solidFill>
              <a:schemeClr val="accent1"/>
            </a:solidFill>
          </a:ln>
        </p:spPr>
      </p:pic>
      <p:sp>
        <p:nvSpPr>
          <p:cNvPr id="6" name="Rechteck 5"/>
          <p:cNvSpPr/>
          <p:nvPr/>
        </p:nvSpPr>
        <p:spPr>
          <a:xfrm>
            <a:off x="3328087" y="1812324"/>
            <a:ext cx="815545" cy="167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61219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752" t="65365" r="94551" b="26464"/>
          <a:stretch/>
        </p:blipFill>
        <p:spPr>
          <a:xfrm>
            <a:off x="395377" y="746045"/>
            <a:ext cx="7385362" cy="527566"/>
          </a:xfrm>
          <a:prstGeom prst="rect">
            <a:avLst/>
          </a:prstGeom>
        </p:spPr>
      </p:pic>
      <p:sp>
        <p:nvSpPr>
          <p:cNvPr id="4" name="Textfeld 3"/>
          <p:cNvSpPr txBox="1"/>
          <p:nvPr/>
        </p:nvSpPr>
        <p:spPr>
          <a:xfrm>
            <a:off x="395377" y="825162"/>
            <a:ext cx="7014164" cy="369332"/>
          </a:xfrm>
          <a:prstGeom prst="rect">
            <a:avLst/>
          </a:prstGeom>
          <a:noFill/>
        </p:spPr>
        <p:txBody>
          <a:bodyPr wrap="none" rtlCol="0">
            <a:spAutoFit/>
          </a:bodyPr>
          <a:lstStyle/>
          <a:p>
            <a:r>
              <a:rPr lang="de-AT" dirty="0">
                <a:solidFill>
                  <a:schemeClr val="bg1"/>
                </a:solidFill>
              </a:rPr>
              <a:t>MC Berichtsdatenbank mit Kundenviewer und blitzschnellen Ergebnissen</a:t>
            </a:r>
          </a:p>
        </p:txBody>
      </p:sp>
      <p:pic>
        <p:nvPicPr>
          <p:cNvPr id="11" name="Grafik 10"/>
          <p:cNvPicPr>
            <a:picLocks noChangeAspect="1"/>
          </p:cNvPicPr>
          <p:nvPr/>
        </p:nvPicPr>
        <p:blipFill>
          <a:blip r:embed="rId3"/>
          <a:stretch>
            <a:fillRect/>
          </a:stretch>
        </p:blipFill>
        <p:spPr>
          <a:xfrm>
            <a:off x="395377" y="1352728"/>
            <a:ext cx="3723542" cy="2310914"/>
          </a:xfrm>
          <a:prstGeom prst="rect">
            <a:avLst/>
          </a:prstGeom>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6118" y="1071786"/>
            <a:ext cx="2899420" cy="26056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6585" y="2563639"/>
            <a:ext cx="3066274" cy="29401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9639" y="3600291"/>
            <a:ext cx="3196995" cy="28798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5" name="Grafik 14"/>
          <p:cNvPicPr>
            <a:picLocks noChangeAspect="1"/>
          </p:cNvPicPr>
          <p:nvPr/>
        </p:nvPicPr>
        <p:blipFill rotWithShape="1">
          <a:blip r:embed="rId2"/>
          <a:srcRect l="752" t="65365" r="94551" b="26464"/>
          <a:stretch/>
        </p:blipFill>
        <p:spPr>
          <a:xfrm>
            <a:off x="395377" y="5943104"/>
            <a:ext cx="7385362" cy="527566"/>
          </a:xfrm>
          <a:prstGeom prst="rect">
            <a:avLst/>
          </a:prstGeom>
        </p:spPr>
      </p:pic>
      <p:sp>
        <p:nvSpPr>
          <p:cNvPr id="16" name="Textfeld 15"/>
          <p:cNvSpPr txBox="1"/>
          <p:nvPr/>
        </p:nvSpPr>
        <p:spPr>
          <a:xfrm>
            <a:off x="395377" y="6022221"/>
            <a:ext cx="6036140" cy="369332"/>
          </a:xfrm>
          <a:prstGeom prst="rect">
            <a:avLst/>
          </a:prstGeom>
          <a:noFill/>
        </p:spPr>
        <p:txBody>
          <a:bodyPr wrap="none" rtlCol="0">
            <a:spAutoFit/>
          </a:bodyPr>
          <a:lstStyle/>
          <a:p>
            <a:r>
              <a:rPr lang="de-AT" dirty="0">
                <a:solidFill>
                  <a:schemeClr val="bg1"/>
                </a:solidFill>
                <a:sym typeface="Wingdings" panose="05000000000000000000" pitchFamily="2" charset="2"/>
              </a:rPr>
              <a:t> BERICHTSOPTIK mit individueller Gestaltung – kein Problem</a:t>
            </a:r>
            <a:endParaRPr lang="de-AT" dirty="0">
              <a:solidFill>
                <a:schemeClr val="bg1"/>
              </a:solidFill>
            </a:endParaRPr>
          </a:p>
        </p:txBody>
      </p:sp>
      <p:sp>
        <p:nvSpPr>
          <p:cNvPr id="10" name="Textfeld 9"/>
          <p:cNvSpPr txBox="1"/>
          <p:nvPr/>
        </p:nvSpPr>
        <p:spPr>
          <a:xfrm>
            <a:off x="0" y="259982"/>
            <a:ext cx="11887200" cy="1323439"/>
          </a:xfrm>
          <a:prstGeom prst="rect">
            <a:avLst/>
          </a:prstGeom>
          <a:noFill/>
        </p:spPr>
        <p:txBody>
          <a:bodyPr wrap="square" rtlCol="0">
            <a:spAutoFit/>
          </a:bodyPr>
          <a:lstStyle/>
          <a:p>
            <a:r>
              <a:rPr lang="de-DE" sz="2000" b="1" dirty="0">
                <a:latin typeface="Arial" panose="020B0604020202020204" pitchFamily="34" charset="0"/>
              </a:rPr>
              <a:t>5) Industrie 4.0 – der neue Ansatz im Bereich der ZfP </a:t>
            </a:r>
          </a:p>
          <a:p>
            <a:endParaRPr lang="de-DE" sz="2000" b="1" dirty="0">
              <a:latin typeface="Arial" panose="020B0604020202020204" pitchFamily="34" charset="0"/>
            </a:endParaRPr>
          </a:p>
          <a:p>
            <a:r>
              <a:rPr lang="de-DE" sz="2000" b="1" dirty="0">
                <a:latin typeface="Arial" panose="020B0604020202020204" pitchFamily="34" charset="0"/>
              </a:rPr>
              <a:t>		</a:t>
            </a:r>
            <a:endParaRPr lang="de-DE" sz="2000" dirty="0">
              <a:latin typeface="Arial" panose="020B0604020202020204" pitchFamily="34" charset="0"/>
            </a:endParaRPr>
          </a:p>
          <a:p>
            <a:r>
              <a:rPr lang="de-DE" sz="2000" b="1" dirty="0">
                <a:latin typeface="Arial" panose="020B0604020202020204" pitchFamily="34" charset="0"/>
              </a:rPr>
              <a:t>	</a:t>
            </a:r>
            <a:endParaRPr lang="en-US" sz="2000" b="1" dirty="0">
              <a:latin typeface="Arial" panose="020B0604020202020204" pitchFamily="34" charset="0"/>
            </a:endParaRPr>
          </a:p>
        </p:txBody>
      </p:sp>
      <p:pic>
        <p:nvPicPr>
          <p:cNvPr id="2" name="Grafik 1"/>
          <p:cNvPicPr>
            <a:picLocks noChangeAspect="1"/>
          </p:cNvPicPr>
          <p:nvPr/>
        </p:nvPicPr>
        <p:blipFill>
          <a:blip r:embed="rId7"/>
          <a:stretch>
            <a:fillRect/>
          </a:stretch>
        </p:blipFill>
        <p:spPr>
          <a:xfrm>
            <a:off x="405705" y="3862883"/>
            <a:ext cx="7153069" cy="2001104"/>
          </a:xfrm>
          <a:prstGeom prst="rect">
            <a:avLst/>
          </a:prstGeom>
        </p:spPr>
      </p:pic>
      <p:sp>
        <p:nvSpPr>
          <p:cNvPr id="17" name="Rechteck 16"/>
          <p:cNvSpPr/>
          <p:nvPr/>
        </p:nvSpPr>
        <p:spPr>
          <a:xfrm>
            <a:off x="10053188" y="1194494"/>
            <a:ext cx="735446" cy="271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8730382" y="2599931"/>
            <a:ext cx="735446" cy="271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p:cNvSpPr/>
          <p:nvPr/>
        </p:nvSpPr>
        <p:spPr>
          <a:xfrm>
            <a:off x="586940" y="5445309"/>
            <a:ext cx="6479068" cy="46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dirty="0"/>
              <a:t>Automatische Berichtserkennung beim Scannen mit Unterschriften</a:t>
            </a:r>
          </a:p>
        </p:txBody>
      </p:sp>
    </p:spTree>
    <p:extLst>
      <p:ext uri="{BB962C8B-B14F-4D97-AF65-F5344CB8AC3E}">
        <p14:creationId xmlns:p14="http://schemas.microsoft.com/office/powerpoint/2010/main" val="345711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usbildu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9001" y="944338"/>
            <a:ext cx="5791229" cy="325756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Rechteck 3"/>
          <p:cNvSpPr/>
          <p:nvPr/>
        </p:nvSpPr>
        <p:spPr>
          <a:xfrm>
            <a:off x="0" y="4393198"/>
            <a:ext cx="8804164" cy="2123658"/>
          </a:xfrm>
          <a:prstGeom prst="rect">
            <a:avLst/>
          </a:prstGeom>
          <a:noFill/>
        </p:spPr>
        <p:txBody>
          <a:bodyPr wrap="square" lIns="91440" tIns="45720" rIns="91440" bIns="45720">
            <a:spAutoFit/>
          </a:bodyPr>
          <a:lstStyle/>
          <a:p>
            <a:pPr algn="ctr"/>
            <a:r>
              <a:rPr lang="de-DE"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Danke für Ihre Aufmerksamkeit.</a:t>
            </a:r>
          </a:p>
        </p:txBody>
      </p:sp>
      <p:pic>
        <p:nvPicPr>
          <p:cNvPr id="5" name="Grafik 4"/>
          <p:cNvPicPr>
            <a:picLocks noChangeAspect="1"/>
          </p:cNvPicPr>
          <p:nvPr/>
        </p:nvPicPr>
        <p:blipFill>
          <a:blip r:embed="rId4"/>
          <a:stretch>
            <a:fillRect/>
          </a:stretch>
        </p:blipFill>
        <p:spPr>
          <a:xfrm>
            <a:off x="263636" y="664938"/>
            <a:ext cx="1733090" cy="3257567"/>
          </a:xfrm>
          <a:prstGeom prst="rect">
            <a:avLst/>
          </a:prstGeom>
        </p:spPr>
      </p:pic>
      <p:pic>
        <p:nvPicPr>
          <p:cNvPr id="3" name="Grafik 2">
            <a:extLst>
              <a:ext uri="{FF2B5EF4-FFF2-40B4-BE49-F238E27FC236}">
                <a16:creationId xmlns:a16="http://schemas.microsoft.com/office/drawing/2014/main" id="{82C41525-AF34-366C-B9FC-4C4494118757}"/>
              </a:ext>
            </a:extLst>
          </p:cNvPr>
          <p:cNvPicPr>
            <a:picLocks noChangeAspect="1"/>
          </p:cNvPicPr>
          <p:nvPr/>
        </p:nvPicPr>
        <p:blipFill rotWithShape="1">
          <a:blip r:embed="rId5">
            <a:extLst>
              <a:ext uri="{28A0092B-C50C-407E-A947-70E740481C1C}">
                <a14:useLocalDpi xmlns:a14="http://schemas.microsoft.com/office/drawing/2010/main" val="0"/>
              </a:ext>
            </a:extLst>
          </a:blip>
          <a:srcRect l="7993" t="9607" r="8281"/>
          <a:stretch/>
        </p:blipFill>
        <p:spPr>
          <a:xfrm>
            <a:off x="8472505" y="944338"/>
            <a:ext cx="3071764" cy="3316350"/>
          </a:xfrm>
          <a:prstGeom prst="rect">
            <a:avLst/>
          </a:prstGeom>
          <a:ln>
            <a:solidFill>
              <a:srgbClr val="FF0000"/>
            </a:solidFill>
          </a:ln>
        </p:spPr>
      </p:pic>
      <p:sp>
        <p:nvSpPr>
          <p:cNvPr id="7" name="Textfeld 6">
            <a:extLst>
              <a:ext uri="{FF2B5EF4-FFF2-40B4-BE49-F238E27FC236}">
                <a16:creationId xmlns:a16="http://schemas.microsoft.com/office/drawing/2014/main" id="{FFCCF18C-D3DF-74A2-3D88-7F0BFB31745B}"/>
              </a:ext>
            </a:extLst>
          </p:cNvPr>
          <p:cNvSpPr txBox="1"/>
          <p:nvPr/>
        </p:nvSpPr>
        <p:spPr>
          <a:xfrm>
            <a:off x="8480296" y="3845273"/>
            <a:ext cx="3071765" cy="430887"/>
          </a:xfrm>
          <a:prstGeom prst="rect">
            <a:avLst/>
          </a:prstGeom>
          <a:noFill/>
        </p:spPr>
        <p:txBody>
          <a:bodyPr wrap="square">
            <a:spAutoFit/>
          </a:bodyPr>
          <a:lstStyle/>
          <a:p>
            <a:pPr algn="ctr"/>
            <a:r>
              <a:rPr lang="de-DE" sz="2200" b="1" dirty="0">
                <a:latin typeface="Arial" panose="020B0604020202020204" pitchFamily="34" charset="0"/>
              </a:rPr>
              <a:t>www.metal-check.at</a:t>
            </a:r>
            <a:endParaRPr lang="de-DE" sz="2200" dirty="0"/>
          </a:p>
        </p:txBody>
      </p:sp>
    </p:spTree>
    <p:extLst>
      <p:ext uri="{BB962C8B-B14F-4D97-AF65-F5344CB8AC3E}">
        <p14:creationId xmlns:p14="http://schemas.microsoft.com/office/powerpoint/2010/main" val="81966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Grundlage der Qualitätsbetrachtung</a:t>
            </a:r>
          </a:p>
        </p:txBody>
      </p:sp>
      <p:sp>
        <p:nvSpPr>
          <p:cNvPr id="3" name="Textplatzhalter 2"/>
          <p:cNvSpPr>
            <a:spLocks noGrp="1"/>
          </p:cNvSpPr>
          <p:nvPr>
            <p:ph type="body" idx="1"/>
          </p:nvPr>
        </p:nvSpPr>
        <p:spPr/>
        <p:txBody>
          <a:bodyPr/>
          <a:lstStyle/>
          <a:p>
            <a:r>
              <a:rPr lang="de-DE" dirty="0"/>
              <a:t>„EN ISO 5817 und ihre Bewertungsgruppen“</a:t>
            </a:r>
          </a:p>
        </p:txBody>
      </p:sp>
    </p:spTree>
    <p:extLst>
      <p:ext uri="{BB962C8B-B14F-4D97-AF65-F5344CB8AC3E}">
        <p14:creationId xmlns:p14="http://schemas.microsoft.com/office/powerpoint/2010/main" val="849213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2) Grundlage der Qualitätsbetrachtung</a:t>
            </a:r>
          </a:p>
        </p:txBody>
      </p:sp>
      <p:sp>
        <p:nvSpPr>
          <p:cNvPr id="6" name="Textfeld 5">
            <a:extLst>
              <a:ext uri="{FF2B5EF4-FFF2-40B4-BE49-F238E27FC236}">
                <a16:creationId xmlns:a16="http://schemas.microsoft.com/office/drawing/2014/main" id="{FF1F1DDC-D09B-A77D-0CCE-E5C855C63A3D}"/>
              </a:ext>
            </a:extLst>
          </p:cNvPr>
          <p:cNvSpPr txBox="1"/>
          <p:nvPr/>
        </p:nvSpPr>
        <p:spPr>
          <a:xfrm>
            <a:off x="280086" y="925520"/>
            <a:ext cx="11177906" cy="1394997"/>
          </a:xfrm>
          <a:prstGeom prst="rect">
            <a:avLst/>
          </a:prstGeom>
          <a:noFill/>
        </p:spPr>
        <p:txBody>
          <a:bodyPr wrap="square">
            <a:spAutoFit/>
          </a:bodyPr>
          <a:lstStyle/>
          <a:p>
            <a:pPr>
              <a:lnSpc>
                <a:spcPct val="107000"/>
              </a:lnSpc>
              <a:spcAft>
                <a:spcPts val="800"/>
              </a:spcAft>
            </a:pPr>
            <a:r>
              <a:rPr lang="de-DE" sz="2000" b="1" dirty="0">
                <a:effectLst/>
                <a:latin typeface="Calibri Light" panose="020F0302020204030204" pitchFamily="34" charset="0"/>
                <a:ea typeface="Calibri" panose="020F0502020204030204" pitchFamily="34" charset="0"/>
                <a:cs typeface="Times New Roman" panose="02020603050405020304" pitchFamily="18" charset="0"/>
              </a:rPr>
              <a:t>Was ist eigentlich Schweißnahtqualität, wie prüfen wir sie und macht es einen Unterschied ob Sie im Produktbereich des </a:t>
            </a:r>
            <a:r>
              <a:rPr lang="de-DE" sz="2000" b="1" u="sng" dirty="0">
                <a:effectLst/>
                <a:latin typeface="Calibri Light" panose="020F0302020204030204" pitchFamily="34" charset="0"/>
                <a:ea typeface="Calibri" panose="020F0502020204030204" pitchFamily="34" charset="0"/>
                <a:cs typeface="Times New Roman" panose="02020603050405020304" pitchFamily="18" charset="0"/>
              </a:rPr>
              <a:t>Stahlbaus</a:t>
            </a:r>
            <a:r>
              <a:rPr lang="de-DE" sz="2000" b="1" dirty="0">
                <a:effectLst/>
                <a:latin typeface="Calibri Light" panose="020F0302020204030204" pitchFamily="34" charset="0"/>
                <a:ea typeface="Calibri" panose="020F0502020204030204" pitchFamily="34" charset="0"/>
                <a:cs typeface="Times New Roman" panose="02020603050405020304" pitchFamily="18" charset="0"/>
              </a:rPr>
              <a:t>, </a:t>
            </a:r>
            <a:r>
              <a:rPr lang="de-DE" sz="2000" b="1" u="sng" dirty="0">
                <a:effectLst/>
                <a:latin typeface="Calibri Light" panose="020F0302020204030204" pitchFamily="34" charset="0"/>
                <a:ea typeface="Calibri" panose="020F0502020204030204" pitchFamily="34" charset="0"/>
                <a:cs typeface="Times New Roman" panose="02020603050405020304" pitchFamily="18" charset="0"/>
              </a:rPr>
              <a:t>der Schienenfahrzeuge </a:t>
            </a:r>
            <a:r>
              <a:rPr lang="de-DE" sz="2000" b="1" dirty="0">
                <a:effectLst/>
                <a:latin typeface="Calibri Light" panose="020F0302020204030204" pitchFamily="34" charset="0"/>
                <a:ea typeface="Calibri" panose="020F0502020204030204" pitchFamily="34" charset="0"/>
                <a:cs typeface="Times New Roman" panose="02020603050405020304" pitchFamily="18" charset="0"/>
              </a:rPr>
              <a:t>oder </a:t>
            </a:r>
            <a:r>
              <a:rPr lang="de-DE" sz="2000" b="1" u="sng" dirty="0">
                <a:effectLst/>
                <a:latin typeface="Calibri Light" panose="020F0302020204030204" pitchFamily="34" charset="0"/>
                <a:ea typeface="Calibri" panose="020F0502020204030204" pitchFamily="34" charset="0"/>
                <a:cs typeface="Times New Roman" panose="02020603050405020304" pitchFamily="18" charset="0"/>
              </a:rPr>
              <a:t>Druckgerätebau</a:t>
            </a:r>
            <a:r>
              <a:rPr lang="de-DE" sz="2000" b="1" dirty="0">
                <a:effectLst/>
                <a:latin typeface="Calibri Light" panose="020F0302020204030204" pitchFamily="34" charset="0"/>
                <a:ea typeface="Calibri" panose="020F0502020204030204" pitchFamily="34" charset="0"/>
                <a:cs typeface="Times New Roman" panose="02020603050405020304" pitchFamily="18" charset="0"/>
              </a:rPr>
              <a:t> tätig sind? Dieser Frage gehen wir im Detail nach und eines vorweg, in allen Produktbereichen sprechen wir mit einer Sprache und mit klaren Definitionen, dank einem harmonisierten Regelwerk und in besonderem Dank der EN ISO 5817.</a:t>
            </a:r>
            <a:endParaRPr lang="de-D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feld 7">
            <a:extLst>
              <a:ext uri="{FF2B5EF4-FFF2-40B4-BE49-F238E27FC236}">
                <a16:creationId xmlns:a16="http://schemas.microsoft.com/office/drawing/2014/main" id="{45948972-7056-DC71-D700-BA5F6810FF21}"/>
              </a:ext>
            </a:extLst>
          </p:cNvPr>
          <p:cNvSpPr txBox="1"/>
          <p:nvPr/>
        </p:nvSpPr>
        <p:spPr>
          <a:xfrm>
            <a:off x="280086" y="2556544"/>
            <a:ext cx="11177906" cy="3226461"/>
          </a:xfrm>
          <a:prstGeom prst="rect">
            <a:avLst/>
          </a:prstGeom>
          <a:noFill/>
        </p:spPr>
        <p:txBody>
          <a:bodyPr wrap="square">
            <a:spAutoFit/>
          </a:bodyPr>
          <a:lstStyle/>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In nahezu allen Produktnormen wird auf die</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EN ISO 5817</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a:t>
            </a:r>
            <a:r>
              <a:rPr lang="de-DE" sz="1800" i="1" dirty="0">
                <a:effectLst/>
                <a:latin typeface="Calibri Light" panose="020F0302020204030204" pitchFamily="34" charset="0"/>
                <a:ea typeface="Calibri" panose="020F0502020204030204" pitchFamily="34" charset="0"/>
                <a:cs typeface="Times New Roman" panose="02020603050405020304" pitchFamily="18" charset="0"/>
              </a:rPr>
              <a:t>„Schweißen ― Schmelzschweißverbindungen an Stahl, Nickel, Titan und deren Legierungen (ohne Strahlschweißen) ― Bewertungsgruppen von Unregelmäßigkeiten“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verwiesen.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Ihr Anwendungsbereich enthält Bewertungsgruppen von Unregelmäßigkeiten an Schmelzschweißverbindungen (ausgenommen Strahlschweißen) für alle Sorten von Stahl, Nickel, Titan und deren Legierungen. </a:t>
            </a:r>
          </a:p>
          <a:p>
            <a:pPr>
              <a:lnSpc>
                <a:spcPct val="107000"/>
              </a:lnSpc>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Sie gilt für Werkstückdicken ≥ 0,5 mm. Sie kann als eines der wichtigsten </a:t>
            </a:r>
          </a:p>
          <a:p>
            <a:pPr>
              <a:lnSpc>
                <a:spcPct val="107000"/>
              </a:lnSpc>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Regelwerke für das Schweißen und die Schweißaufsicht betrachtet werden.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825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2) Grundlage der Qualitätsbetrachtung</a:t>
            </a:r>
          </a:p>
        </p:txBody>
      </p:sp>
      <p:sp>
        <p:nvSpPr>
          <p:cNvPr id="4" name="Textfeld 3">
            <a:extLst>
              <a:ext uri="{FF2B5EF4-FFF2-40B4-BE49-F238E27FC236}">
                <a16:creationId xmlns:a16="http://schemas.microsoft.com/office/drawing/2014/main" id="{4930144D-C126-44F2-8A8A-9DDC7EAED7B3}"/>
              </a:ext>
            </a:extLst>
          </p:cNvPr>
          <p:cNvSpPr txBox="1"/>
          <p:nvPr/>
        </p:nvSpPr>
        <p:spPr>
          <a:xfrm>
            <a:off x="361950" y="946942"/>
            <a:ext cx="11042650" cy="4762266"/>
          </a:xfrm>
          <a:prstGeom prst="rect">
            <a:avLst/>
          </a:prstGeom>
          <a:noFill/>
        </p:spPr>
        <p:txBody>
          <a:bodyPr wrap="square">
            <a:spAutoFit/>
          </a:bodyPr>
          <a:lstStyle/>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Die </a:t>
            </a: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Bewertungsgruppe</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beschreibt die Qualität einer Schweißung auf der Basis von Art, Größe und Anzahl ausgesuchter Unregelmäßigkeiten. Die </a:t>
            </a: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Unregelmäßigkeit</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wird als Fehlstelle in der Schweißung oder eine Abweichung von der vorgesehenen Geometrie definiert. Der Begriff </a:t>
            </a: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Fehler</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beschreibt eine unzulässige Unregelmäßigkeit aufgrund der Art, einer überschrittenen Größe oder Anzahl. Eine (zulässige) Unregelmäßigkeit kann also durchaus belassen werden, während der Fehler weiterer Maßnahmen bedarf. Es werden drei Bewertungsgruppen also drei Qualitätsanforderungen beschrieben. Die </a:t>
            </a: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Bewertungsgruppe D</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beschreibt die niedrigsten Anforderungen und kann am leichtesten erreicht werden. Die </a:t>
            </a: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Bewertungsgruppen B und C</a:t>
            </a:r>
            <a:r>
              <a:rPr lang="de-DE" sz="1800" dirty="0">
                <a:effectLst/>
                <a:latin typeface="Calibri Light" panose="020F0302020204030204" pitchFamily="34" charset="0"/>
                <a:ea typeface="Calibri" panose="020F0502020204030204" pitchFamily="34" charset="0"/>
                <a:cs typeface="Times New Roman" panose="02020603050405020304" pitchFamily="18" charset="0"/>
              </a:rPr>
              <a:t> beschreiben hohe bzw. mittlere Anforderungen an die Schweißnaht.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Die Anforderungen werden tabellarisch unterteilt in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Nr. 1		Oberflächenunregelmäßigkeiten</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Nr. 2		Innere Unregelmäßigkeiten</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Nr. 3		Unregelmäßigkeiten in der Nahtgeometrie</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Nr. 4		Mehrfachunregelmäßigkeiten</a:t>
            </a:r>
            <a:endParaRPr lang="de-DE"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592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2) Grundlagen der Qualitätsbetrachtung</a:t>
            </a:r>
          </a:p>
        </p:txBody>
      </p:sp>
      <p:sp>
        <p:nvSpPr>
          <p:cNvPr id="5" name="Textfeld 4">
            <a:extLst>
              <a:ext uri="{FF2B5EF4-FFF2-40B4-BE49-F238E27FC236}">
                <a16:creationId xmlns:a16="http://schemas.microsoft.com/office/drawing/2014/main" id="{3CB4EB21-804E-5FAF-9DD5-AEBE6201CC02}"/>
              </a:ext>
            </a:extLst>
          </p:cNvPr>
          <p:cNvSpPr txBox="1"/>
          <p:nvPr/>
        </p:nvSpPr>
        <p:spPr>
          <a:xfrm>
            <a:off x="342900" y="899625"/>
            <a:ext cx="10877550" cy="5604548"/>
          </a:xfrm>
          <a:prstGeom prst="rect">
            <a:avLst/>
          </a:prstGeom>
          <a:noFill/>
        </p:spPr>
        <p:txBody>
          <a:bodyPr wrap="square">
            <a:spAutoFit/>
          </a:bodyPr>
          <a:lstStyle/>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Als Basis für eine genaue Einordnung und Beschreibung von Schweißunregelmäßigkeiten dient die EN ISO 6520-1.</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i="1" dirty="0">
                <a:effectLst/>
                <a:latin typeface="Calibri Light" panose="020F0302020204030204" pitchFamily="34" charset="0"/>
                <a:ea typeface="Calibri" panose="020F0502020204030204" pitchFamily="34" charset="0"/>
                <a:cs typeface="Times New Roman" panose="02020603050405020304" pitchFamily="18" charset="0"/>
              </a:rPr>
              <a:t>EN ISO 6520-1</a:t>
            </a:r>
            <a:r>
              <a:rPr lang="de-DE" sz="1800" i="1" dirty="0">
                <a:effectLst/>
                <a:latin typeface="Calibri Light" panose="020F0302020204030204" pitchFamily="34" charset="0"/>
                <a:ea typeface="Calibri" panose="020F0502020204030204" pitchFamily="34" charset="0"/>
                <a:cs typeface="Times New Roman" panose="02020603050405020304" pitchFamily="18" charset="0"/>
              </a:rPr>
              <a:t> „Schweißen und verwandte Prozesse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Light" panose="020F0302020204030204" pitchFamily="34" charset="0"/>
                <a:ea typeface="Calibri" panose="020F0502020204030204" pitchFamily="34" charset="0"/>
                <a:cs typeface="Times New Roman" panose="02020603050405020304" pitchFamily="18" charset="0"/>
              </a:rPr>
              <a:t>Einteilung von geometrischen Unregelmäßigkeiten an metallischen Werkstoffen —Teil 1: Schmelzschweißen“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8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Um Unklarheiten zu vermeiden, sind die Unregelmäßigkeits-arten zusammen mit Erklärungen und mit hinzugefügten Skizzen definiert. Für jede Art wird eine Gruppe und eine Ordnungsnummer definiert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Die Gruppen werden unterteilt in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Gruppe Nr. 1 	Risse (Endkraterriss,…)</a:t>
            </a:r>
            <a:endParaRPr lang="de-D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Gruppe Nr. 2	Hohlräume (Poren,…)</a:t>
            </a:r>
            <a:endParaRPr lang="de-D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Gruppe Nr. 3	Feste Einschlüsse (Schlacke,…)</a:t>
            </a:r>
            <a:endParaRPr lang="de-D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Gruppe Nr. 4	Bindefehler &amp; ungenügende Durchschweißung</a:t>
            </a:r>
            <a:endParaRPr lang="de-D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Gruppe Nr. 5	Form- und Maßabweichungen (Kerben,…)</a:t>
            </a:r>
            <a:endParaRPr lang="de-D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2400" dirty="0">
                <a:effectLst/>
                <a:latin typeface="Calibri Light" panose="020F0302020204030204" pitchFamily="34" charset="0"/>
                <a:ea typeface="Calibri" panose="020F0502020204030204" pitchFamily="34" charset="0"/>
                <a:cs typeface="Times New Roman" panose="02020603050405020304" pitchFamily="18" charset="0"/>
              </a:rPr>
              <a:t>Gruppe Nr. 6	Sonstige Unregelmäßigkeiten (Zündstelle,…)</a:t>
            </a:r>
            <a:endParaRPr lang="de-DE"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589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59982"/>
            <a:ext cx="6504643" cy="400110"/>
          </a:xfrm>
          <a:prstGeom prst="rect">
            <a:avLst/>
          </a:prstGeom>
          <a:noFill/>
        </p:spPr>
        <p:txBody>
          <a:bodyPr wrap="square" rtlCol="0">
            <a:spAutoFit/>
          </a:bodyPr>
          <a:lstStyle/>
          <a:p>
            <a:r>
              <a:rPr lang="de-DE" sz="2000" b="1" dirty="0">
                <a:latin typeface="Arial" panose="020B0604020202020204" pitchFamily="34" charset="0"/>
              </a:rPr>
              <a:t>2) Grundlage der Qualitätsbetrachtung</a:t>
            </a:r>
          </a:p>
        </p:txBody>
      </p:sp>
      <p:sp>
        <p:nvSpPr>
          <p:cNvPr id="8" name="Textfeld 7">
            <a:extLst>
              <a:ext uri="{FF2B5EF4-FFF2-40B4-BE49-F238E27FC236}">
                <a16:creationId xmlns:a16="http://schemas.microsoft.com/office/drawing/2014/main" id="{66607460-6EDD-85B8-EDB1-48B0BD459476}"/>
              </a:ext>
            </a:extLst>
          </p:cNvPr>
          <p:cNvSpPr txBox="1"/>
          <p:nvPr/>
        </p:nvSpPr>
        <p:spPr>
          <a:xfrm>
            <a:off x="317500" y="1070085"/>
            <a:ext cx="11328400" cy="3156826"/>
          </a:xfrm>
          <a:prstGeom prst="rect">
            <a:avLst/>
          </a:prstGeom>
          <a:noFill/>
        </p:spPr>
        <p:txBody>
          <a:bodyPr wrap="square">
            <a:spAutoFit/>
          </a:bodyPr>
          <a:lstStyle/>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Bei den zerstörungsfreien Prüfverfahren spricht man von Anzeigen, die zu bewerten sind. Anstelle von Bewertungsgruppen spricht man von Zulässigkeitsgrenzen. Zulässigkeitsgrenzen können keine direkte Auslegung der Bewertungsgruppen nach ISO 5817 sein. Sie stehen mit der Gesamtqualität der hergestellten Schweißnahtchargen im Zusammenhang.</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Die Anforderungen an die Zulässigkeitsgrenzen für die zerstörungsfreie Prüfung entsprechen den in ISO 5817 genannten Bewertungsgruppen (mäßig, mittel, hoch) nur allgemein und nicht im Einzelnen für jede Anzeige.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effectLst/>
                <a:latin typeface="Calibri Light" panose="020F0302020204030204" pitchFamily="34" charset="0"/>
                <a:ea typeface="Calibri" panose="020F0502020204030204" pitchFamily="34" charset="0"/>
                <a:cs typeface="Times New Roman" panose="02020603050405020304" pitchFamily="18" charset="0"/>
              </a:rPr>
              <a:t>Abhilfe zur Wahl der richtigen Prüfnorm verschafft hierzu die EN ISO 17635. </a:t>
            </a:r>
          </a:p>
          <a:p>
            <a:pPr>
              <a:lnSpc>
                <a:spcPct val="107000"/>
              </a:lnSpc>
              <a:spcAft>
                <a:spcPts val="800"/>
              </a:spcAft>
            </a:pPr>
            <a:endParaRPr lang="de-DE"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effectLst/>
                <a:latin typeface="Calibri Light" panose="020F0302020204030204" pitchFamily="34" charset="0"/>
                <a:ea typeface="Calibri" panose="020F0502020204030204" pitchFamily="34" charset="0"/>
                <a:cs typeface="Times New Roman" panose="02020603050405020304" pitchFamily="18" charset="0"/>
              </a:rPr>
              <a:t>EN ISO 17635 </a:t>
            </a:r>
            <a:r>
              <a:rPr lang="de-DE" sz="1800" i="1" dirty="0">
                <a:effectLst/>
                <a:latin typeface="Calibri Light" panose="020F0302020204030204" pitchFamily="34" charset="0"/>
                <a:ea typeface="Calibri" panose="020F0502020204030204" pitchFamily="34" charset="0"/>
                <a:cs typeface="Times New Roman" panose="02020603050405020304" pitchFamily="18" charset="0"/>
              </a:rPr>
              <a:t>„Zerstörungsfreie Prüfung von Schweißverbindungen ― Allgemeine Regeln für metallische Werkstoffe“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Objekt 16">
            <a:extLst>
              <a:ext uri="{FF2B5EF4-FFF2-40B4-BE49-F238E27FC236}">
                <a16:creationId xmlns:a16="http://schemas.microsoft.com/office/drawing/2014/main" id="{4ED4EFA6-DBEA-1ED3-4988-01BE53B0A979}"/>
              </a:ext>
            </a:extLst>
          </p:cNvPr>
          <p:cNvGraphicFramePr>
            <a:graphicFrameLocks noChangeAspect="1"/>
          </p:cNvGraphicFramePr>
          <p:nvPr>
            <p:extLst>
              <p:ext uri="{D42A27DB-BD31-4B8C-83A1-F6EECF244321}">
                <p14:modId xmlns:p14="http://schemas.microsoft.com/office/powerpoint/2010/main" val="1745552078"/>
              </p:ext>
            </p:extLst>
          </p:nvPr>
        </p:nvGraphicFramePr>
        <p:xfrm>
          <a:off x="406400" y="4595211"/>
          <a:ext cx="8449072" cy="1259489"/>
        </p:xfrm>
        <a:graphic>
          <a:graphicData uri="http://schemas.openxmlformats.org/presentationml/2006/ole">
            <mc:AlternateContent xmlns:mc="http://schemas.openxmlformats.org/markup-compatibility/2006">
              <mc:Choice xmlns:v="urn:schemas-microsoft-com:vml" Requires="v">
                <p:oleObj name="Visio" r:id="rId2" imgW="4381784" imgH="641476" progId="Visio.Drawing.15">
                  <p:embed/>
                </p:oleObj>
              </mc:Choice>
              <mc:Fallback>
                <p:oleObj name="Visio" r:id="rId2" imgW="4381784" imgH="641476" progId="Visio.Drawing.15">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595211"/>
                        <a:ext cx="8449072" cy="1259489"/>
                      </a:xfrm>
                      <a:prstGeom prst="rect">
                        <a:avLst/>
                      </a:prstGeom>
                      <a:noFill/>
                    </p:spPr>
                  </p:pic>
                </p:oleObj>
              </mc:Fallback>
            </mc:AlternateContent>
          </a:graphicData>
        </a:graphic>
      </p:graphicFrame>
    </p:spTree>
    <p:extLst>
      <p:ext uri="{BB962C8B-B14F-4D97-AF65-F5344CB8AC3E}">
        <p14:creationId xmlns:p14="http://schemas.microsoft.com/office/powerpoint/2010/main" val="822998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2289</Words>
  <Application>Microsoft Office PowerPoint</Application>
  <PresentationFormat>Breitbild</PresentationFormat>
  <Paragraphs>358</Paragraphs>
  <Slides>49</Slides>
  <Notes>2</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49</vt:i4>
      </vt:variant>
    </vt:vector>
  </HeadingPairs>
  <TitlesOfParts>
    <vt:vector size="58" baseType="lpstr">
      <vt:lpstr>Arial</vt:lpstr>
      <vt:lpstr>Arial Black</vt:lpstr>
      <vt:lpstr>Calibri</vt:lpstr>
      <vt:lpstr>Calibri Light</vt:lpstr>
      <vt:lpstr>Comic Sans MS</vt:lpstr>
      <vt:lpstr>Segoe UI</vt:lpstr>
      <vt:lpstr>Symbol</vt:lpstr>
      <vt:lpstr>Office Theme</vt:lpstr>
      <vt:lpstr>Visio</vt:lpstr>
      <vt:lpstr>PowerPoint-Präsentation</vt:lpstr>
      <vt:lpstr>PowerPoint-Präsentation</vt:lpstr>
      <vt:lpstr>1) Kurzvorstellung</vt:lpstr>
      <vt:lpstr>PowerPoint-Präsentation</vt:lpstr>
      <vt:lpstr>2) Grundlage der Qualitätsbetrachtung</vt:lpstr>
      <vt:lpstr>PowerPoint-Präsentation</vt:lpstr>
      <vt:lpstr>PowerPoint-Präsentation</vt:lpstr>
      <vt:lpstr>PowerPoint-Präsentation</vt:lpstr>
      <vt:lpstr>PowerPoint-Präsentation</vt:lpstr>
      <vt:lpstr>PowerPoint-Präsentation</vt:lpstr>
      <vt:lpstr>PowerPoint-Präsentation</vt:lpstr>
      <vt:lpstr>3) ZfP Verfahren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 Junge ZfP Verfahren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5) Industrie 4.0</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dc:creator>
  <cp:lastModifiedBy>Hans Thomas</cp:lastModifiedBy>
  <cp:revision>93</cp:revision>
  <cp:lastPrinted>2022-10-03T13:28:48Z</cp:lastPrinted>
  <dcterms:created xsi:type="dcterms:W3CDTF">2016-05-17T18:26:27Z</dcterms:created>
  <dcterms:modified xsi:type="dcterms:W3CDTF">2022-10-05T10:29:55Z</dcterms:modified>
</cp:coreProperties>
</file>